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</p:sldIdLst>
  <p:sldSz cx="12192000" cy="6858000"/>
  <p:notesSz cx="6858000" cy="9144000"/>
  <p:defaultTextStyle>
    <a:defPPr>
      <a:defRPr lang="en-US"/>
    </a:defPPr>
    <a:lvl1pPr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Header Placeholder"/>
          <p:cNvSpPr/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Picture 6"/>
          <p:cNvPicPr>
            <a:picLocks noChangeAspect="1"/>
          </p:cNvPicPr>
          <p:nvPr/>
        </p:nvPicPr>
        <p:blipFill>
          <a:blip r:embed="rId1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s 1"/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0">
            <a:noFill/>
            <a:prstDash val="solid"/>
          </a:ln>
        </p:spPr>
      </p:sp>
      <p:sp>
        <p:nvSpPr>
          <p:cNvPr id="3" name="Rectangles 2"/>
          <p:cNvSpPr>
            <a:spLocks noGrp="1"/>
          </p:cNvSpPr>
          <p:nvPr/>
        </p:nvSpPr>
        <p:spPr>
          <a:xfrm>
            <a:off x="819150" y="523875"/>
            <a:ext cx="495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275" b="1">
                <a:solidFill>
                  <a:srgbClr val="536F62"/>
                </a:solidFill>
              </a:defRPr>
            </a:pPr>
            <a:r>
              <a:rPr sz="1275" b="1">
                <a:solidFill>
                  <a:srgbClr val="536F62"/>
                </a:solidFill>
              </a:rPr>
              <a:t>北京仁泽公益基金会 · 蒲公英计划</a:t>
            </a:r>
            <a:endParaRPr sz="1275" b="1">
              <a:solidFill>
                <a:srgbClr val="536F62"/>
              </a:solidFill>
            </a:endParaRPr>
          </a:p>
        </p:txBody>
      </p:sp>
      <p:sp>
        <p:nvSpPr>
          <p:cNvPr id="4" name="Rectangles 3"/>
          <p:cNvSpPr>
            <a:spLocks noGrp="1"/>
          </p:cNvSpPr>
          <p:nvPr/>
        </p:nvSpPr>
        <p:spPr>
          <a:xfrm>
            <a:off x="1047750" y="2095500"/>
            <a:ext cx="68580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3600" b="1">
                <a:solidFill>
                  <a:srgbClr val="1F6D42"/>
                </a:solidFill>
              </a:defRPr>
            </a:pPr>
            <a:r>
              <a:rPr sz="3600" b="1">
                <a:solidFill>
                  <a:srgbClr val="1F6D42"/>
                </a:solidFill>
              </a:rPr>
              <a:t>预防呼吸道感染性疾病</a:t>
            </a:r>
            <a:endParaRPr sz="3600" b="1">
              <a:solidFill>
                <a:srgbClr val="1F6D42"/>
              </a:solidFill>
            </a:endParaRPr>
          </a:p>
        </p:txBody>
      </p:sp>
      <p:sp>
        <p:nvSpPr>
          <p:cNvPr id="5" name="Rectangles 4"/>
          <p:cNvSpPr>
            <a:spLocks noGrp="1"/>
          </p:cNvSpPr>
          <p:nvPr/>
        </p:nvSpPr>
        <p:spPr>
          <a:xfrm>
            <a:off x="1619250" y="2895600"/>
            <a:ext cx="5715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2250" b="1">
                <a:solidFill>
                  <a:srgbClr val="A9792B"/>
                </a:solidFill>
              </a:defRPr>
            </a:pPr>
            <a:r>
              <a:rPr sz="2250" b="1">
                <a:solidFill>
                  <a:srgbClr val="A9792B"/>
                </a:solidFill>
              </a:rPr>
              <a:t>居民与青少年健康科普课程</a:t>
            </a:r>
            <a:endParaRPr sz="2250" b="1">
              <a:solidFill>
                <a:srgbClr val="A9792B"/>
              </a:solidFill>
            </a:endParaRPr>
          </a:p>
        </p:txBody>
      </p:sp>
      <p:sp>
        <p:nvSpPr>
          <p:cNvPr id="6" name="Rectangles 5"/>
          <p:cNvSpPr>
            <a:spLocks noGrp="1"/>
          </p:cNvSpPr>
          <p:nvPr/>
        </p:nvSpPr>
        <p:spPr>
          <a:xfrm>
            <a:off x="2000250" y="5219700"/>
            <a:ext cx="4953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650">
                <a:solidFill>
                  <a:srgbClr val="536F62"/>
                </a:solidFill>
              </a:defRPr>
            </a:pPr>
            <a:r>
              <a:rPr sz="1650">
                <a:solidFill>
                  <a:srgbClr val="536F62"/>
                </a:solidFill>
              </a:rPr>
              <a:t>科学认识 · 正确预防 · 及时处置</a:t>
            </a:r>
            <a:endParaRPr sz="1650">
              <a:solidFill>
                <a:srgbClr val="536F6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9" name="Picture 18"/>
          <p:cNvPicPr>
            <a:picLocks noChangeAspect="1"/>
          </p:cNvPicPr>
          <p:nvPr/>
        </p:nvPicPr>
        <p:blipFill>
          <a:blip r:embed="rId1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s 1"/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0">
            <a:noFill/>
            <a:prstDash val="solid"/>
          </a:ln>
        </p:spPr>
      </p:sp>
      <p:sp>
        <p:nvSpPr>
          <p:cNvPr id="3" name="Rectangles 2"/>
          <p:cNvSpPr>
            <a:spLocks noGrp="1"/>
          </p:cNvSpPr>
          <p:nvPr/>
        </p:nvSpPr>
        <p:spPr>
          <a:xfrm>
            <a:off x="0" y="0"/>
            <a:ext cx="12192000" cy="742950"/>
          </a:xfrm>
          <a:prstGeom prst="rect">
            <a:avLst/>
          </a:prstGeom>
          <a:ln w="0">
            <a:noFill/>
            <a:prstDash val="solid"/>
          </a:ln>
        </p:spPr>
      </p:sp>
      <p:sp>
        <p:nvSpPr>
          <p:cNvPr id="4" name="Rectangles 3"/>
          <p:cNvSpPr>
            <a:spLocks noGrp="1"/>
          </p:cNvSpPr>
          <p:nvPr/>
        </p:nvSpPr>
        <p:spPr>
          <a:xfrm>
            <a:off x="685800" y="266700"/>
            <a:ext cx="5143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050" b="1">
                <a:solidFill>
                  <a:srgbClr val="536F62"/>
                </a:solidFill>
              </a:defRPr>
            </a:pPr>
            <a:r>
              <a:rPr sz="1050" b="1">
                <a:solidFill>
                  <a:srgbClr val="536F62"/>
                </a:solidFill>
              </a:rPr>
              <a:t>蒲公英计划 · 呼吸道感染性疾病科普</a:t>
            </a:r>
            <a:endParaRPr sz="1050" b="1">
              <a:solidFill>
                <a:srgbClr val="536F62"/>
              </a:solidFill>
            </a:endParaRPr>
          </a:p>
        </p:txBody>
      </p:sp>
      <p:sp>
        <p:nvSpPr>
          <p:cNvPr id="5" name="Rectangles 4"/>
          <p:cNvSpPr>
            <a:spLocks noGrp="1"/>
          </p:cNvSpPr>
          <p:nvPr/>
        </p:nvSpPr>
        <p:spPr>
          <a:xfrm>
            <a:off x="685800" y="895350"/>
            <a:ext cx="88582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2700" b="1">
                <a:solidFill>
                  <a:srgbClr val="1F6D42"/>
                </a:solidFill>
              </a:defRPr>
            </a:pPr>
            <a:r>
              <a:rPr sz="2700" b="1">
                <a:solidFill>
                  <a:srgbClr val="1F6D42"/>
                </a:solidFill>
              </a:rPr>
              <a:t>课程主线</a:t>
            </a:r>
            <a:endParaRPr sz="2700" b="1">
              <a:solidFill>
                <a:srgbClr val="1F6D42"/>
              </a:solidFill>
            </a:endParaRPr>
          </a:p>
        </p:txBody>
      </p:sp>
      <p:sp>
        <p:nvSpPr>
          <p:cNvPr id="6" name="Rectangles 5"/>
          <p:cNvSpPr>
            <a:spLocks noGrp="1"/>
          </p:cNvSpPr>
          <p:nvPr/>
        </p:nvSpPr>
        <p:spPr>
          <a:xfrm>
            <a:off x="685800" y="1504950"/>
            <a:ext cx="1809750" cy="28575"/>
          </a:xfrm>
          <a:prstGeom prst="rect">
            <a:avLst/>
          </a:prstGeom>
          <a:solidFill>
            <a:srgbClr val="BFD9C8"/>
          </a:solidFill>
          <a:ln w="0">
            <a:noFill/>
            <a:prstDash val="solid"/>
          </a:ln>
        </p:spPr>
      </p:sp>
      <p:sp>
        <p:nvSpPr>
          <p:cNvPr id="7" name="Rectangles 6"/>
          <p:cNvSpPr>
            <a:spLocks noGrp="1"/>
          </p:cNvSpPr>
          <p:nvPr/>
        </p:nvSpPr>
        <p:spPr>
          <a:xfrm>
            <a:off x="11049000" y="6324600"/>
            <a:ext cx="4572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900" b="1">
                <a:solidFill>
                  <a:srgbClr val="1F6D42"/>
                </a:solidFill>
              </a:defRPr>
            </a:pPr>
            <a:r>
              <a:rPr sz="900" b="1">
                <a:solidFill>
                  <a:srgbClr val="1F6D42"/>
                </a:solidFill>
              </a:rPr>
              <a:t>01</a:t>
            </a:r>
            <a:endParaRPr sz="900" b="1">
              <a:solidFill>
                <a:srgbClr val="1F6D42"/>
              </a:solidFill>
            </a:endParaRPr>
          </a:p>
        </p:txBody>
      </p:sp>
      <p:sp>
        <p:nvSpPr>
          <p:cNvPr id="8" name="Rounded Rectangle 7"/>
          <p:cNvSpPr>
            <a:spLocks noGrp="1"/>
          </p:cNvSpPr>
          <p:nvPr/>
        </p:nvSpPr>
        <p:spPr>
          <a:xfrm>
            <a:off x="1219200" y="2266950"/>
            <a:ext cx="2667000" cy="200025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9" name="Rectangles 8"/>
          <p:cNvSpPr>
            <a:spLocks noGrp="1"/>
          </p:cNvSpPr>
          <p:nvPr/>
        </p:nvSpPr>
        <p:spPr>
          <a:xfrm>
            <a:off x="1600200" y="2628900"/>
            <a:ext cx="19050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2550" b="1">
                <a:solidFill>
                  <a:srgbClr val="3F8EA3"/>
                </a:solidFill>
              </a:defRPr>
            </a:pPr>
            <a:r>
              <a:rPr sz="2550" b="1">
                <a:solidFill>
                  <a:srgbClr val="3F8EA3"/>
                </a:solidFill>
              </a:rPr>
              <a:t>识别</a:t>
            </a:r>
            <a:endParaRPr sz="2550" b="1">
              <a:solidFill>
                <a:srgbClr val="3F8EA3"/>
              </a:solidFill>
            </a:endParaRPr>
          </a:p>
        </p:txBody>
      </p:sp>
      <p:sp>
        <p:nvSpPr>
          <p:cNvPr id="10" name="Rectangles 9"/>
          <p:cNvSpPr>
            <a:spLocks noGrp="1"/>
          </p:cNvSpPr>
          <p:nvPr/>
        </p:nvSpPr>
        <p:spPr>
          <a:xfrm>
            <a:off x="1581150" y="3429000"/>
            <a:ext cx="19431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350">
                <a:solidFill>
                  <a:srgbClr val="536F62"/>
                </a:solidFill>
              </a:defRPr>
            </a:pPr>
            <a:r>
              <a:rPr sz="1350">
                <a:solidFill>
                  <a:srgbClr val="536F62"/>
                </a:solidFill>
              </a:rPr>
              <a:t>呼吸道感染的常见表现与风险信号</a:t>
            </a:r>
            <a:endParaRPr sz="1350">
              <a:solidFill>
                <a:srgbClr val="536F62"/>
              </a:solidFill>
            </a:endParaRPr>
          </a:p>
        </p:txBody>
      </p:sp>
      <p:sp>
        <p:nvSpPr>
          <p:cNvPr id="11" name="Rounded Rectangle 10"/>
          <p:cNvSpPr>
            <a:spLocks noGrp="1"/>
          </p:cNvSpPr>
          <p:nvPr/>
        </p:nvSpPr>
        <p:spPr>
          <a:xfrm>
            <a:off x="4457700" y="2266950"/>
            <a:ext cx="2667000" cy="200025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12" name="Rectangles 11"/>
          <p:cNvSpPr>
            <a:spLocks noGrp="1"/>
          </p:cNvSpPr>
          <p:nvPr/>
        </p:nvSpPr>
        <p:spPr>
          <a:xfrm>
            <a:off x="4838700" y="2628900"/>
            <a:ext cx="19050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2550" b="1">
                <a:solidFill>
                  <a:srgbClr val="1F6D42"/>
                </a:solidFill>
              </a:defRPr>
            </a:pPr>
            <a:r>
              <a:rPr sz="2550" b="1">
                <a:solidFill>
                  <a:srgbClr val="1F6D42"/>
                </a:solidFill>
              </a:rPr>
              <a:t>阻断</a:t>
            </a:r>
            <a:endParaRPr sz="2550" b="1">
              <a:solidFill>
                <a:srgbClr val="1F6D42"/>
              </a:solidFill>
            </a:endParaRPr>
          </a:p>
        </p:txBody>
      </p:sp>
      <p:sp>
        <p:nvSpPr>
          <p:cNvPr id="13" name="Rectangles 12"/>
          <p:cNvSpPr>
            <a:spLocks noGrp="1"/>
          </p:cNvSpPr>
          <p:nvPr/>
        </p:nvSpPr>
        <p:spPr>
          <a:xfrm>
            <a:off x="4819650" y="3429000"/>
            <a:ext cx="19431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350">
                <a:solidFill>
                  <a:srgbClr val="536F62"/>
                </a:solidFill>
              </a:defRPr>
            </a:pPr>
            <a:r>
              <a:rPr sz="1350">
                <a:solidFill>
                  <a:srgbClr val="536F62"/>
                </a:solidFill>
              </a:rPr>
              <a:t>从传播链条理解日常防护措施</a:t>
            </a:r>
            <a:endParaRPr sz="1350">
              <a:solidFill>
                <a:srgbClr val="536F62"/>
              </a:solidFill>
            </a:endParaRPr>
          </a:p>
        </p:txBody>
      </p:sp>
      <p:sp>
        <p:nvSpPr>
          <p:cNvPr id="14" name="Rounded Rectangle 13"/>
          <p:cNvSpPr>
            <a:spLocks noGrp="1"/>
          </p:cNvSpPr>
          <p:nvPr/>
        </p:nvSpPr>
        <p:spPr>
          <a:xfrm>
            <a:off x="7696200" y="2266950"/>
            <a:ext cx="2667000" cy="200025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15" name="Rectangles 14"/>
          <p:cNvSpPr>
            <a:spLocks noGrp="1"/>
          </p:cNvSpPr>
          <p:nvPr/>
        </p:nvSpPr>
        <p:spPr>
          <a:xfrm>
            <a:off x="8077200" y="2628900"/>
            <a:ext cx="19050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2550" b="1">
                <a:solidFill>
                  <a:srgbClr val="A9792B"/>
                </a:solidFill>
              </a:defRPr>
            </a:pPr>
            <a:r>
              <a:rPr sz="2550" b="1">
                <a:solidFill>
                  <a:srgbClr val="A9792B"/>
                </a:solidFill>
              </a:rPr>
              <a:t>保护</a:t>
            </a:r>
            <a:endParaRPr sz="2550" b="1">
              <a:solidFill>
                <a:srgbClr val="A9792B"/>
              </a:solidFill>
            </a:endParaRPr>
          </a:p>
        </p:txBody>
      </p:sp>
      <p:sp>
        <p:nvSpPr>
          <p:cNvPr id="16" name="Rectangles 15"/>
          <p:cNvSpPr>
            <a:spLocks noGrp="1"/>
          </p:cNvSpPr>
          <p:nvPr/>
        </p:nvSpPr>
        <p:spPr>
          <a:xfrm>
            <a:off x="8058150" y="3429000"/>
            <a:ext cx="19431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350">
                <a:solidFill>
                  <a:srgbClr val="536F62"/>
                </a:solidFill>
              </a:defRPr>
            </a:pPr>
            <a:r>
              <a:rPr sz="1350">
                <a:solidFill>
                  <a:srgbClr val="536F62"/>
                </a:solidFill>
              </a:rPr>
              <a:t>重点人群、疫苗和及时就医</a:t>
            </a:r>
            <a:endParaRPr sz="1350">
              <a:solidFill>
                <a:srgbClr val="536F62"/>
              </a:solidFill>
            </a:endParaRPr>
          </a:p>
        </p:txBody>
      </p:sp>
      <p:sp>
        <p:nvSpPr>
          <p:cNvPr id="17" name="Rounded Rectangle 16"/>
          <p:cNvSpPr>
            <a:spLocks noGrp="1"/>
          </p:cNvSpPr>
          <p:nvPr/>
        </p:nvSpPr>
        <p:spPr>
          <a:xfrm>
            <a:off x="3429000" y="5000625"/>
            <a:ext cx="5334000" cy="323850"/>
          </a:xfrm>
          <a:prstGeom prst="roundRect">
            <a:avLst>
              <a:gd name="adj" fmla="val 47059"/>
            </a:avLst>
          </a:prstGeom>
          <a:solidFill>
            <a:srgbClr val="E4F3E8"/>
          </a:solidFill>
          <a:ln w="9525">
            <a:noFill/>
            <a:prstDash val="solid"/>
          </a:ln>
        </p:spPr>
      </p:sp>
      <p:sp>
        <p:nvSpPr>
          <p:cNvPr id="18" name="Rectangles 17"/>
          <p:cNvSpPr>
            <a:spLocks noGrp="1"/>
          </p:cNvSpPr>
          <p:nvPr/>
        </p:nvSpPr>
        <p:spPr>
          <a:xfrm>
            <a:off x="3562350" y="5067300"/>
            <a:ext cx="50673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050" b="1">
                <a:solidFill>
                  <a:srgbClr val="1F6D42"/>
                </a:solidFill>
              </a:defRPr>
            </a:pPr>
            <a:r>
              <a:rPr sz="1050" b="1">
                <a:solidFill>
                  <a:srgbClr val="1F6D42"/>
                </a:solidFill>
              </a:rPr>
              <a:t>现场目标：理解风险，掌握可执行的家庭防护方法</a:t>
            </a:r>
            <a:endParaRPr sz="1050" b="1">
              <a:solidFill>
                <a:srgbClr val="1F6D4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9" name="Picture 18"/>
          <p:cNvPicPr>
            <a:picLocks noChangeAspect="1"/>
          </p:cNvPicPr>
          <p:nvPr/>
        </p:nvPicPr>
        <p:blipFill>
          <a:blip r:embed="rId1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s 1"/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0">
            <a:noFill/>
            <a:prstDash val="solid"/>
          </a:ln>
        </p:spPr>
      </p:sp>
      <p:sp>
        <p:nvSpPr>
          <p:cNvPr id="3" name="Rectangles 2"/>
          <p:cNvSpPr>
            <a:spLocks noGrp="1"/>
          </p:cNvSpPr>
          <p:nvPr/>
        </p:nvSpPr>
        <p:spPr>
          <a:xfrm>
            <a:off x="0" y="0"/>
            <a:ext cx="12192000" cy="742950"/>
          </a:xfrm>
          <a:prstGeom prst="rect">
            <a:avLst/>
          </a:prstGeom>
          <a:ln w="0">
            <a:noFill/>
            <a:prstDash val="solid"/>
          </a:ln>
        </p:spPr>
      </p:sp>
      <p:sp>
        <p:nvSpPr>
          <p:cNvPr id="4" name="Rectangles 3"/>
          <p:cNvSpPr>
            <a:spLocks noGrp="1"/>
          </p:cNvSpPr>
          <p:nvPr/>
        </p:nvSpPr>
        <p:spPr>
          <a:xfrm>
            <a:off x="685800" y="266700"/>
            <a:ext cx="5143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050" b="1">
                <a:solidFill>
                  <a:srgbClr val="536F62"/>
                </a:solidFill>
              </a:defRPr>
            </a:pPr>
            <a:r>
              <a:rPr sz="1050" b="1">
                <a:solidFill>
                  <a:srgbClr val="536F62"/>
                </a:solidFill>
              </a:rPr>
              <a:t>蒲公英计划 · 呼吸道感染性疾病科普</a:t>
            </a:r>
            <a:endParaRPr sz="1050" b="1">
              <a:solidFill>
                <a:srgbClr val="536F62"/>
              </a:solidFill>
            </a:endParaRPr>
          </a:p>
        </p:txBody>
      </p:sp>
      <p:sp>
        <p:nvSpPr>
          <p:cNvPr id="5" name="Rectangles 4"/>
          <p:cNvSpPr>
            <a:spLocks noGrp="1"/>
          </p:cNvSpPr>
          <p:nvPr/>
        </p:nvSpPr>
        <p:spPr>
          <a:xfrm>
            <a:off x="685800" y="895350"/>
            <a:ext cx="88582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2700" b="1">
                <a:solidFill>
                  <a:srgbClr val="1F6D42"/>
                </a:solidFill>
              </a:defRPr>
            </a:pPr>
            <a:r>
              <a:rPr sz="2700" b="1">
                <a:solidFill>
                  <a:srgbClr val="1F6D42"/>
                </a:solidFill>
              </a:rPr>
              <a:t>一、什么是呼吸道感染</a:t>
            </a:r>
            <a:endParaRPr sz="2700" b="1">
              <a:solidFill>
                <a:srgbClr val="1F6D42"/>
              </a:solidFill>
            </a:endParaRPr>
          </a:p>
        </p:txBody>
      </p:sp>
      <p:sp>
        <p:nvSpPr>
          <p:cNvPr id="6" name="Rectangles 5"/>
          <p:cNvSpPr>
            <a:spLocks noGrp="1"/>
          </p:cNvSpPr>
          <p:nvPr/>
        </p:nvSpPr>
        <p:spPr>
          <a:xfrm>
            <a:off x="685800" y="1504950"/>
            <a:ext cx="1809750" cy="28575"/>
          </a:xfrm>
          <a:prstGeom prst="rect">
            <a:avLst/>
          </a:prstGeom>
          <a:solidFill>
            <a:srgbClr val="BFD9C8"/>
          </a:solidFill>
          <a:ln w="0">
            <a:noFill/>
            <a:prstDash val="solid"/>
          </a:ln>
        </p:spPr>
      </p:sp>
      <p:sp>
        <p:nvSpPr>
          <p:cNvPr id="7" name="Rectangles 6"/>
          <p:cNvSpPr>
            <a:spLocks noGrp="1"/>
          </p:cNvSpPr>
          <p:nvPr/>
        </p:nvSpPr>
        <p:spPr>
          <a:xfrm>
            <a:off x="11049000" y="6324600"/>
            <a:ext cx="4572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900" b="1">
                <a:solidFill>
                  <a:srgbClr val="1F6D42"/>
                </a:solidFill>
              </a:defRPr>
            </a:pPr>
            <a:r>
              <a:rPr sz="900" b="1">
                <a:solidFill>
                  <a:srgbClr val="1F6D42"/>
                </a:solidFill>
              </a:rPr>
              <a:t>02</a:t>
            </a:r>
            <a:endParaRPr sz="900" b="1">
              <a:solidFill>
                <a:srgbClr val="1F6D42"/>
              </a:solidFill>
            </a:endParaRPr>
          </a:p>
        </p:txBody>
      </p:sp>
      <p:sp>
        <p:nvSpPr>
          <p:cNvPr id="8" name="Rectangles 7"/>
          <p:cNvSpPr>
            <a:spLocks noGrp="1"/>
          </p:cNvSpPr>
          <p:nvPr/>
        </p:nvSpPr>
        <p:spPr>
          <a:xfrm>
            <a:off x="1238250" y="1952625"/>
            <a:ext cx="9715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2100" b="1">
                <a:solidFill>
                  <a:srgbClr val="1F6D42"/>
                </a:solidFill>
              </a:defRPr>
            </a:pPr>
            <a:r>
              <a:rPr sz="2100" b="1">
                <a:solidFill>
                  <a:srgbClr val="1F6D42"/>
                </a:solidFill>
              </a:rPr>
              <a:t>呼吸道感染是由病毒、细菌等病原体引起的鼻腔、咽喉、气管、支气管或肺部感染。</a:t>
            </a:r>
            <a:endParaRPr sz="2100" b="1">
              <a:solidFill>
                <a:srgbClr val="1F6D42"/>
              </a:solidFill>
            </a:endParaRPr>
          </a:p>
        </p:txBody>
      </p:sp>
      <p:sp>
        <p:nvSpPr>
          <p:cNvPr id="9" name="Rounded Rectangle 8"/>
          <p:cNvSpPr>
            <a:spLocks noGrp="1"/>
          </p:cNvSpPr>
          <p:nvPr/>
        </p:nvSpPr>
        <p:spPr>
          <a:xfrm>
            <a:off x="1428750" y="3143250"/>
            <a:ext cx="4095750" cy="133350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10" name="Rectangles 9"/>
          <p:cNvSpPr>
            <a:spLocks noGrp="1"/>
          </p:cNvSpPr>
          <p:nvPr/>
        </p:nvSpPr>
        <p:spPr>
          <a:xfrm>
            <a:off x="1428750" y="3143250"/>
            <a:ext cx="66675" cy="1333500"/>
          </a:xfrm>
          <a:prstGeom prst="rect">
            <a:avLst/>
          </a:prstGeom>
          <a:solidFill>
            <a:srgbClr val="3F8EA3"/>
          </a:solidFill>
          <a:ln w="0">
            <a:noFill/>
            <a:prstDash val="solid"/>
          </a:ln>
        </p:spPr>
      </p:sp>
      <p:sp>
        <p:nvSpPr>
          <p:cNvPr id="11" name="Rectangles 10"/>
          <p:cNvSpPr>
            <a:spLocks noGrp="1"/>
          </p:cNvSpPr>
          <p:nvPr/>
        </p:nvSpPr>
        <p:spPr>
          <a:xfrm>
            <a:off x="1695450" y="3333750"/>
            <a:ext cx="35623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725" b="1">
                <a:solidFill>
                  <a:srgbClr val="3F8EA3"/>
                </a:solidFill>
              </a:defRPr>
            </a:pPr>
            <a:r>
              <a:rPr sz="1725" b="1">
                <a:solidFill>
                  <a:srgbClr val="3F8EA3"/>
                </a:solidFill>
              </a:rPr>
              <a:t>上呼吸道</a:t>
            </a:r>
            <a:endParaRPr sz="1725" b="1">
              <a:solidFill>
                <a:srgbClr val="3F8EA3"/>
              </a:solidFill>
            </a:endParaRPr>
          </a:p>
        </p:txBody>
      </p:sp>
      <p:sp>
        <p:nvSpPr>
          <p:cNvPr id="12" name="Rectangles 11"/>
          <p:cNvSpPr>
            <a:spLocks noGrp="1"/>
          </p:cNvSpPr>
          <p:nvPr/>
        </p:nvSpPr>
        <p:spPr>
          <a:xfrm>
            <a:off x="1695450" y="3752850"/>
            <a:ext cx="35623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200">
                <a:solidFill>
                  <a:srgbClr val="536F62"/>
                </a:solidFill>
              </a:defRPr>
            </a:pPr>
            <a:r>
              <a:rPr sz="1200">
                <a:solidFill>
                  <a:srgbClr val="536F62"/>
                </a:solidFill>
              </a:rPr>
              <a:t>鼻腔、咽喉为主；常见表现包括流涕、鼻塞、咽痛、咳嗽。</a:t>
            </a:r>
            <a:endParaRPr sz="1200">
              <a:solidFill>
                <a:srgbClr val="536F62"/>
              </a:solidFill>
            </a:endParaRPr>
          </a:p>
        </p:txBody>
      </p:sp>
      <p:sp>
        <p:nvSpPr>
          <p:cNvPr id="13" name="Rounded Rectangle 12"/>
          <p:cNvSpPr>
            <a:spLocks noGrp="1"/>
          </p:cNvSpPr>
          <p:nvPr/>
        </p:nvSpPr>
        <p:spPr>
          <a:xfrm>
            <a:off x="6667500" y="3143250"/>
            <a:ext cx="4095750" cy="133350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14" name="Rectangles 13"/>
          <p:cNvSpPr>
            <a:spLocks noGrp="1"/>
          </p:cNvSpPr>
          <p:nvPr/>
        </p:nvSpPr>
        <p:spPr>
          <a:xfrm>
            <a:off x="6667500" y="3143250"/>
            <a:ext cx="66675" cy="1333500"/>
          </a:xfrm>
          <a:prstGeom prst="rect">
            <a:avLst/>
          </a:prstGeom>
          <a:solidFill>
            <a:srgbClr val="B9443D"/>
          </a:solidFill>
          <a:ln w="0">
            <a:noFill/>
            <a:prstDash val="solid"/>
          </a:ln>
        </p:spPr>
      </p:sp>
      <p:sp>
        <p:nvSpPr>
          <p:cNvPr id="15" name="Rectangles 14"/>
          <p:cNvSpPr>
            <a:spLocks noGrp="1"/>
          </p:cNvSpPr>
          <p:nvPr/>
        </p:nvSpPr>
        <p:spPr>
          <a:xfrm>
            <a:off x="6934200" y="3333750"/>
            <a:ext cx="35623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725" b="1">
                <a:solidFill>
                  <a:srgbClr val="B9443D"/>
                </a:solidFill>
              </a:defRPr>
            </a:pPr>
            <a:r>
              <a:rPr sz="1725" b="1">
                <a:solidFill>
                  <a:srgbClr val="B9443D"/>
                </a:solidFill>
              </a:rPr>
              <a:t>下呼吸道</a:t>
            </a:r>
            <a:endParaRPr sz="1725" b="1">
              <a:solidFill>
                <a:srgbClr val="B9443D"/>
              </a:solidFill>
            </a:endParaRPr>
          </a:p>
        </p:txBody>
      </p:sp>
      <p:sp>
        <p:nvSpPr>
          <p:cNvPr id="16" name="Rectangles 15"/>
          <p:cNvSpPr>
            <a:spLocks noGrp="1"/>
          </p:cNvSpPr>
          <p:nvPr/>
        </p:nvSpPr>
        <p:spPr>
          <a:xfrm>
            <a:off x="6934200" y="3752850"/>
            <a:ext cx="35623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200">
                <a:solidFill>
                  <a:srgbClr val="536F62"/>
                </a:solidFill>
              </a:defRPr>
            </a:pPr>
            <a:r>
              <a:rPr sz="1200">
                <a:solidFill>
                  <a:srgbClr val="536F62"/>
                </a:solidFill>
              </a:rPr>
              <a:t>支气管、肺部受累；需关注气促、胸痛、持续高热等风险信号。</a:t>
            </a:r>
            <a:endParaRPr sz="1200">
              <a:solidFill>
                <a:srgbClr val="536F62"/>
              </a:solidFill>
            </a:endParaRPr>
          </a:p>
        </p:txBody>
      </p:sp>
      <p:sp>
        <p:nvSpPr>
          <p:cNvPr id="17" name="Rounded Rectangle 16"/>
          <p:cNvSpPr>
            <a:spLocks noGrp="1"/>
          </p:cNvSpPr>
          <p:nvPr/>
        </p:nvSpPr>
        <p:spPr>
          <a:xfrm>
            <a:off x="3429000" y="5000625"/>
            <a:ext cx="5334000" cy="323850"/>
          </a:xfrm>
          <a:prstGeom prst="roundRect">
            <a:avLst>
              <a:gd name="adj" fmla="val 47059"/>
            </a:avLst>
          </a:prstGeom>
          <a:solidFill>
            <a:srgbClr val="E4F3E8"/>
          </a:solidFill>
          <a:ln w="9525">
            <a:noFill/>
            <a:prstDash val="solid"/>
          </a:ln>
        </p:spPr>
      </p:sp>
      <p:sp>
        <p:nvSpPr>
          <p:cNvPr id="18" name="Rectangles 17"/>
          <p:cNvSpPr>
            <a:spLocks noGrp="1"/>
          </p:cNvSpPr>
          <p:nvPr/>
        </p:nvSpPr>
        <p:spPr>
          <a:xfrm>
            <a:off x="3562350" y="5067300"/>
            <a:ext cx="50673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050" b="1">
                <a:solidFill>
                  <a:srgbClr val="1F6D42"/>
                </a:solidFill>
              </a:defRPr>
            </a:pPr>
            <a:r>
              <a:rPr sz="1050" b="1">
                <a:solidFill>
                  <a:srgbClr val="1F6D42"/>
                </a:solidFill>
              </a:rPr>
              <a:t>重点不是记病名，而是会识别症状和风险</a:t>
            </a:r>
            <a:endParaRPr sz="1050" b="1">
              <a:solidFill>
                <a:srgbClr val="1F6D4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8" name="Picture 37"/>
          <p:cNvPicPr>
            <a:picLocks noChangeAspect="1"/>
          </p:cNvPicPr>
          <p:nvPr/>
        </p:nvPicPr>
        <p:blipFill>
          <a:blip r:embed="rId1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s 1"/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0">
            <a:noFill/>
            <a:prstDash val="solid"/>
          </a:ln>
        </p:spPr>
      </p:sp>
      <p:sp>
        <p:nvSpPr>
          <p:cNvPr id="3" name="Rectangles 2"/>
          <p:cNvSpPr>
            <a:spLocks noGrp="1"/>
          </p:cNvSpPr>
          <p:nvPr/>
        </p:nvSpPr>
        <p:spPr>
          <a:xfrm>
            <a:off x="0" y="0"/>
            <a:ext cx="12192000" cy="742950"/>
          </a:xfrm>
          <a:prstGeom prst="rect">
            <a:avLst/>
          </a:prstGeom>
          <a:ln w="0">
            <a:noFill/>
            <a:prstDash val="solid"/>
          </a:ln>
        </p:spPr>
      </p:sp>
      <p:sp>
        <p:nvSpPr>
          <p:cNvPr id="4" name="Rectangles 3"/>
          <p:cNvSpPr>
            <a:spLocks noGrp="1"/>
          </p:cNvSpPr>
          <p:nvPr/>
        </p:nvSpPr>
        <p:spPr>
          <a:xfrm>
            <a:off x="685800" y="266700"/>
            <a:ext cx="5143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050" b="1">
                <a:solidFill>
                  <a:srgbClr val="536F62"/>
                </a:solidFill>
              </a:defRPr>
            </a:pPr>
            <a:r>
              <a:rPr sz="1050" b="1">
                <a:solidFill>
                  <a:srgbClr val="536F62"/>
                </a:solidFill>
              </a:rPr>
              <a:t>蒲公英计划 · 呼吸道感染性疾病科普</a:t>
            </a:r>
            <a:endParaRPr sz="1050" b="1">
              <a:solidFill>
                <a:srgbClr val="536F62"/>
              </a:solidFill>
            </a:endParaRPr>
          </a:p>
        </p:txBody>
      </p:sp>
      <p:sp>
        <p:nvSpPr>
          <p:cNvPr id="5" name="Rectangles 4"/>
          <p:cNvSpPr>
            <a:spLocks noGrp="1"/>
          </p:cNvSpPr>
          <p:nvPr/>
        </p:nvSpPr>
        <p:spPr>
          <a:xfrm>
            <a:off x="685800" y="895350"/>
            <a:ext cx="88582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2700" b="1">
                <a:solidFill>
                  <a:srgbClr val="1F6D42"/>
                </a:solidFill>
              </a:defRPr>
            </a:pPr>
            <a:r>
              <a:rPr sz="2700" b="1">
                <a:solidFill>
                  <a:srgbClr val="1F6D42"/>
                </a:solidFill>
              </a:rPr>
              <a:t>二、常见症状与观察重点</a:t>
            </a:r>
            <a:endParaRPr sz="2700" b="1">
              <a:solidFill>
                <a:srgbClr val="1F6D42"/>
              </a:solidFill>
            </a:endParaRPr>
          </a:p>
        </p:txBody>
      </p:sp>
      <p:sp>
        <p:nvSpPr>
          <p:cNvPr id="6" name="Rectangles 5"/>
          <p:cNvSpPr>
            <a:spLocks noGrp="1"/>
          </p:cNvSpPr>
          <p:nvPr/>
        </p:nvSpPr>
        <p:spPr>
          <a:xfrm>
            <a:off x="685800" y="1504950"/>
            <a:ext cx="1809750" cy="28575"/>
          </a:xfrm>
          <a:prstGeom prst="rect">
            <a:avLst/>
          </a:prstGeom>
          <a:solidFill>
            <a:srgbClr val="BFD9C8"/>
          </a:solidFill>
          <a:ln w="0">
            <a:noFill/>
            <a:prstDash val="solid"/>
          </a:ln>
        </p:spPr>
      </p:sp>
      <p:sp>
        <p:nvSpPr>
          <p:cNvPr id="7" name="Rectangles 6"/>
          <p:cNvSpPr>
            <a:spLocks noGrp="1"/>
          </p:cNvSpPr>
          <p:nvPr/>
        </p:nvSpPr>
        <p:spPr>
          <a:xfrm>
            <a:off x="11049000" y="6324600"/>
            <a:ext cx="4572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900" b="1">
                <a:solidFill>
                  <a:srgbClr val="1F6D42"/>
                </a:solidFill>
              </a:defRPr>
            </a:pPr>
            <a:r>
              <a:rPr sz="900" b="1">
                <a:solidFill>
                  <a:srgbClr val="1F6D42"/>
                </a:solidFill>
              </a:rPr>
              <a:t>03</a:t>
            </a:r>
            <a:endParaRPr sz="900" b="1">
              <a:solidFill>
                <a:srgbClr val="1F6D42"/>
              </a:solidFill>
            </a:endParaRPr>
          </a:p>
        </p:txBody>
      </p:sp>
      <p:sp>
        <p:nvSpPr>
          <p:cNvPr id="8" name="Rectangles 7"/>
          <p:cNvSpPr>
            <a:spLocks noGrp="1"/>
          </p:cNvSpPr>
          <p:nvPr/>
        </p:nvSpPr>
        <p:spPr>
          <a:xfrm>
            <a:off x="1143000" y="1952625"/>
            <a:ext cx="1809750" cy="590550"/>
          </a:xfrm>
          <a:prstGeom prst="rect">
            <a:avLst/>
          </a:prstGeom>
          <a:solidFill>
            <a:srgbClr val="1F6D42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9" name="Rectangles 8"/>
          <p:cNvSpPr>
            <a:spLocks noGrp="1"/>
          </p:cNvSpPr>
          <p:nvPr/>
        </p:nvSpPr>
        <p:spPr>
          <a:xfrm>
            <a:off x="1257300" y="2095500"/>
            <a:ext cx="15811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症状类别</a:t>
            </a:r>
            <a:endParaRPr sz="1275" b="1">
              <a:solidFill>
                <a:srgbClr val="FFFFFF"/>
              </a:solidFill>
            </a:endParaRPr>
          </a:p>
        </p:txBody>
      </p:sp>
      <p:sp>
        <p:nvSpPr>
          <p:cNvPr id="10" name="Rectangles 9"/>
          <p:cNvSpPr>
            <a:spLocks noGrp="1"/>
          </p:cNvSpPr>
          <p:nvPr/>
        </p:nvSpPr>
        <p:spPr>
          <a:xfrm>
            <a:off x="2952750" y="1952625"/>
            <a:ext cx="4381500" cy="590550"/>
          </a:xfrm>
          <a:prstGeom prst="rect">
            <a:avLst/>
          </a:prstGeom>
          <a:solidFill>
            <a:srgbClr val="1F6D42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11" name="Rectangles 10"/>
          <p:cNvSpPr>
            <a:spLocks noGrp="1"/>
          </p:cNvSpPr>
          <p:nvPr/>
        </p:nvSpPr>
        <p:spPr>
          <a:xfrm>
            <a:off x="3067050" y="2095500"/>
            <a:ext cx="41529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常见表现</a:t>
            </a:r>
            <a:endParaRPr sz="1275" b="1">
              <a:solidFill>
                <a:srgbClr val="FFFFFF"/>
              </a:solidFill>
            </a:endParaRPr>
          </a:p>
        </p:txBody>
      </p:sp>
      <p:sp>
        <p:nvSpPr>
          <p:cNvPr id="12" name="Rectangles 11"/>
          <p:cNvSpPr>
            <a:spLocks noGrp="1"/>
          </p:cNvSpPr>
          <p:nvPr/>
        </p:nvSpPr>
        <p:spPr>
          <a:xfrm>
            <a:off x="7334250" y="1952625"/>
            <a:ext cx="4476750" cy="590550"/>
          </a:xfrm>
          <a:prstGeom prst="rect">
            <a:avLst/>
          </a:prstGeom>
          <a:solidFill>
            <a:srgbClr val="1F6D42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13" name="Rectangles 12"/>
          <p:cNvSpPr>
            <a:spLocks noGrp="1"/>
          </p:cNvSpPr>
          <p:nvPr/>
        </p:nvSpPr>
        <p:spPr>
          <a:xfrm>
            <a:off x="7448550" y="2095500"/>
            <a:ext cx="42481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观察重点</a:t>
            </a:r>
            <a:endParaRPr sz="1275" b="1">
              <a:solidFill>
                <a:srgbClr val="FFFFFF"/>
              </a:solidFill>
            </a:endParaRPr>
          </a:p>
        </p:txBody>
      </p:sp>
      <p:sp>
        <p:nvSpPr>
          <p:cNvPr id="14" name="Rectangles 13"/>
          <p:cNvSpPr>
            <a:spLocks noGrp="1"/>
          </p:cNvSpPr>
          <p:nvPr/>
        </p:nvSpPr>
        <p:spPr>
          <a:xfrm>
            <a:off x="1143000" y="2543175"/>
            <a:ext cx="1809750" cy="590550"/>
          </a:xfrm>
          <a:prstGeom prst="rect">
            <a:avLst/>
          </a:prstGeom>
          <a:solidFill>
            <a:srgbClr val="FFFFFF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15" name="Rectangles 14"/>
          <p:cNvSpPr>
            <a:spLocks noGrp="1"/>
          </p:cNvSpPr>
          <p:nvPr/>
        </p:nvSpPr>
        <p:spPr>
          <a:xfrm>
            <a:off x="1257300" y="2686050"/>
            <a:ext cx="15811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00" b="1">
                <a:solidFill>
                  <a:srgbClr val="1F6D42"/>
                </a:solidFill>
              </a:defRPr>
            </a:pPr>
            <a:r>
              <a:rPr sz="1200" b="1">
                <a:solidFill>
                  <a:srgbClr val="1F6D42"/>
                </a:solidFill>
              </a:rPr>
              <a:t>全身症状</a:t>
            </a:r>
            <a:endParaRPr sz="1200" b="1">
              <a:solidFill>
                <a:srgbClr val="1F6D42"/>
              </a:solidFill>
            </a:endParaRPr>
          </a:p>
        </p:txBody>
      </p:sp>
      <p:sp>
        <p:nvSpPr>
          <p:cNvPr id="16" name="Rectangles 15"/>
          <p:cNvSpPr>
            <a:spLocks noGrp="1"/>
          </p:cNvSpPr>
          <p:nvPr/>
        </p:nvSpPr>
        <p:spPr>
          <a:xfrm>
            <a:off x="2952750" y="2543175"/>
            <a:ext cx="4381500" cy="590550"/>
          </a:xfrm>
          <a:prstGeom prst="rect">
            <a:avLst/>
          </a:prstGeom>
          <a:solidFill>
            <a:srgbClr val="FFFFFF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17" name="Rectangles 16"/>
          <p:cNvSpPr>
            <a:spLocks noGrp="1"/>
          </p:cNvSpPr>
          <p:nvPr/>
        </p:nvSpPr>
        <p:spPr>
          <a:xfrm>
            <a:off x="3067050" y="2686050"/>
            <a:ext cx="41529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00" b="0">
                <a:solidFill>
                  <a:srgbClr val="203B31"/>
                </a:solidFill>
              </a:defRPr>
            </a:pPr>
            <a:r>
              <a:rPr sz="1200" b="0">
                <a:solidFill>
                  <a:srgbClr val="203B31"/>
                </a:solidFill>
              </a:rPr>
              <a:t>发热、畏寒、乏力、肌肉酸痛</a:t>
            </a:r>
            <a:endParaRPr sz="1200" b="0">
              <a:solidFill>
                <a:srgbClr val="203B31"/>
              </a:solidFill>
            </a:endParaRPr>
          </a:p>
        </p:txBody>
      </p:sp>
      <p:sp>
        <p:nvSpPr>
          <p:cNvPr id="18" name="Rectangles 17"/>
          <p:cNvSpPr>
            <a:spLocks noGrp="1"/>
          </p:cNvSpPr>
          <p:nvPr/>
        </p:nvSpPr>
        <p:spPr>
          <a:xfrm>
            <a:off x="7334250" y="2543175"/>
            <a:ext cx="4476750" cy="590550"/>
          </a:xfrm>
          <a:prstGeom prst="rect">
            <a:avLst/>
          </a:prstGeom>
          <a:solidFill>
            <a:srgbClr val="FFFFFF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19" name="Rectangles 18"/>
          <p:cNvSpPr>
            <a:spLocks noGrp="1"/>
          </p:cNvSpPr>
          <p:nvPr/>
        </p:nvSpPr>
        <p:spPr>
          <a:xfrm>
            <a:off x="7448550" y="2686050"/>
            <a:ext cx="42481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00" b="0">
                <a:solidFill>
                  <a:srgbClr val="203B31"/>
                </a:solidFill>
              </a:defRPr>
            </a:pPr>
            <a:r>
              <a:rPr sz="1200" b="0">
                <a:solidFill>
                  <a:srgbClr val="203B31"/>
                </a:solidFill>
              </a:rPr>
              <a:t>是否突然加重，是否持续高热</a:t>
            </a:r>
            <a:endParaRPr sz="1200" b="0">
              <a:solidFill>
                <a:srgbClr val="203B31"/>
              </a:solidFill>
            </a:endParaRPr>
          </a:p>
        </p:txBody>
      </p:sp>
      <p:sp>
        <p:nvSpPr>
          <p:cNvPr id="20" name="Rectangles 19"/>
          <p:cNvSpPr>
            <a:spLocks noGrp="1"/>
          </p:cNvSpPr>
          <p:nvPr/>
        </p:nvSpPr>
        <p:spPr>
          <a:xfrm>
            <a:off x="1143000" y="3133725"/>
            <a:ext cx="1809750" cy="590550"/>
          </a:xfrm>
          <a:prstGeom prst="rect">
            <a:avLst/>
          </a:prstGeom>
          <a:solidFill>
            <a:srgbClr val="F0F7F1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21" name="Rectangles 20"/>
          <p:cNvSpPr>
            <a:spLocks noGrp="1"/>
          </p:cNvSpPr>
          <p:nvPr/>
        </p:nvSpPr>
        <p:spPr>
          <a:xfrm>
            <a:off x="1257300" y="3276600"/>
            <a:ext cx="15811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00" b="1">
                <a:solidFill>
                  <a:srgbClr val="1F6D42"/>
                </a:solidFill>
              </a:defRPr>
            </a:pPr>
            <a:r>
              <a:rPr sz="1200" b="1">
                <a:solidFill>
                  <a:srgbClr val="1F6D42"/>
                </a:solidFill>
              </a:rPr>
              <a:t>呼吸道症状</a:t>
            </a:r>
            <a:endParaRPr sz="1200" b="1">
              <a:solidFill>
                <a:srgbClr val="1F6D42"/>
              </a:solidFill>
            </a:endParaRPr>
          </a:p>
        </p:txBody>
      </p:sp>
      <p:sp>
        <p:nvSpPr>
          <p:cNvPr id="22" name="Rectangles 21"/>
          <p:cNvSpPr>
            <a:spLocks noGrp="1"/>
          </p:cNvSpPr>
          <p:nvPr/>
        </p:nvSpPr>
        <p:spPr>
          <a:xfrm>
            <a:off x="2952750" y="3133725"/>
            <a:ext cx="4381500" cy="590550"/>
          </a:xfrm>
          <a:prstGeom prst="rect">
            <a:avLst/>
          </a:prstGeom>
          <a:solidFill>
            <a:srgbClr val="F0F7F1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23" name="Rectangles 22"/>
          <p:cNvSpPr>
            <a:spLocks noGrp="1"/>
          </p:cNvSpPr>
          <p:nvPr/>
        </p:nvSpPr>
        <p:spPr>
          <a:xfrm>
            <a:off x="3067050" y="3276600"/>
            <a:ext cx="41529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00" b="0">
                <a:solidFill>
                  <a:srgbClr val="203B31"/>
                </a:solidFill>
              </a:defRPr>
            </a:pPr>
            <a:r>
              <a:rPr sz="1200" b="0">
                <a:solidFill>
                  <a:srgbClr val="203B31"/>
                </a:solidFill>
              </a:rPr>
              <a:t>咳嗽、咽痛、流涕、鼻塞</a:t>
            </a:r>
            <a:endParaRPr sz="1200" b="0">
              <a:solidFill>
                <a:srgbClr val="203B31"/>
              </a:solidFill>
            </a:endParaRPr>
          </a:p>
        </p:txBody>
      </p:sp>
      <p:sp>
        <p:nvSpPr>
          <p:cNvPr id="24" name="Rectangles 23"/>
          <p:cNvSpPr>
            <a:spLocks noGrp="1"/>
          </p:cNvSpPr>
          <p:nvPr/>
        </p:nvSpPr>
        <p:spPr>
          <a:xfrm>
            <a:off x="7334250" y="3133725"/>
            <a:ext cx="4476750" cy="590550"/>
          </a:xfrm>
          <a:prstGeom prst="rect">
            <a:avLst/>
          </a:prstGeom>
          <a:solidFill>
            <a:srgbClr val="F0F7F1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25" name="Rectangles 24"/>
          <p:cNvSpPr>
            <a:spLocks noGrp="1"/>
          </p:cNvSpPr>
          <p:nvPr/>
        </p:nvSpPr>
        <p:spPr>
          <a:xfrm>
            <a:off x="7448550" y="3276600"/>
            <a:ext cx="42481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00" b="0">
                <a:solidFill>
                  <a:srgbClr val="203B31"/>
                </a:solidFill>
              </a:defRPr>
            </a:pPr>
            <a:r>
              <a:rPr sz="1200" b="0">
                <a:solidFill>
                  <a:srgbClr val="203B31"/>
                </a:solidFill>
              </a:rPr>
              <a:t>是否气促、胸闷、喘息</a:t>
            </a:r>
            <a:endParaRPr sz="1200" b="0">
              <a:solidFill>
                <a:srgbClr val="203B31"/>
              </a:solidFill>
            </a:endParaRPr>
          </a:p>
        </p:txBody>
      </p:sp>
      <p:sp>
        <p:nvSpPr>
          <p:cNvPr id="26" name="Rectangles 25"/>
          <p:cNvSpPr>
            <a:spLocks noGrp="1"/>
          </p:cNvSpPr>
          <p:nvPr/>
        </p:nvSpPr>
        <p:spPr>
          <a:xfrm>
            <a:off x="1143000" y="3724275"/>
            <a:ext cx="1809750" cy="590550"/>
          </a:xfrm>
          <a:prstGeom prst="rect">
            <a:avLst/>
          </a:prstGeom>
          <a:solidFill>
            <a:srgbClr val="FFFFFF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27" name="Rectangles 26"/>
          <p:cNvSpPr>
            <a:spLocks noGrp="1"/>
          </p:cNvSpPr>
          <p:nvPr/>
        </p:nvSpPr>
        <p:spPr>
          <a:xfrm>
            <a:off x="1257300" y="3867150"/>
            <a:ext cx="15811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00" b="1">
                <a:solidFill>
                  <a:srgbClr val="1F6D42"/>
                </a:solidFill>
              </a:defRPr>
            </a:pPr>
            <a:r>
              <a:rPr sz="1200" b="1">
                <a:solidFill>
                  <a:srgbClr val="1F6D42"/>
                </a:solidFill>
              </a:rPr>
              <a:t>儿童表现</a:t>
            </a:r>
            <a:endParaRPr sz="1200" b="1">
              <a:solidFill>
                <a:srgbClr val="1F6D42"/>
              </a:solidFill>
            </a:endParaRPr>
          </a:p>
        </p:txBody>
      </p:sp>
      <p:sp>
        <p:nvSpPr>
          <p:cNvPr id="28" name="Rectangles 27"/>
          <p:cNvSpPr>
            <a:spLocks noGrp="1"/>
          </p:cNvSpPr>
          <p:nvPr/>
        </p:nvSpPr>
        <p:spPr>
          <a:xfrm>
            <a:off x="2952750" y="3724275"/>
            <a:ext cx="4381500" cy="590550"/>
          </a:xfrm>
          <a:prstGeom prst="rect">
            <a:avLst/>
          </a:prstGeom>
          <a:solidFill>
            <a:srgbClr val="FFFFFF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29" name="Rectangles 28"/>
          <p:cNvSpPr>
            <a:spLocks noGrp="1"/>
          </p:cNvSpPr>
          <p:nvPr/>
        </p:nvSpPr>
        <p:spPr>
          <a:xfrm>
            <a:off x="3067050" y="3867150"/>
            <a:ext cx="41529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00" b="0">
                <a:solidFill>
                  <a:srgbClr val="203B31"/>
                </a:solidFill>
              </a:defRPr>
            </a:pPr>
            <a:r>
              <a:rPr sz="1200" b="0">
                <a:solidFill>
                  <a:srgbClr val="203B31"/>
                </a:solidFill>
              </a:rPr>
              <a:t>可伴呕吐、腹泻、精神差</a:t>
            </a:r>
            <a:endParaRPr sz="1200" b="0">
              <a:solidFill>
                <a:srgbClr val="203B31"/>
              </a:solidFill>
            </a:endParaRPr>
          </a:p>
        </p:txBody>
      </p:sp>
      <p:sp>
        <p:nvSpPr>
          <p:cNvPr id="30" name="Rectangles 29"/>
          <p:cNvSpPr>
            <a:spLocks noGrp="1"/>
          </p:cNvSpPr>
          <p:nvPr/>
        </p:nvSpPr>
        <p:spPr>
          <a:xfrm>
            <a:off x="7334250" y="3724275"/>
            <a:ext cx="4476750" cy="590550"/>
          </a:xfrm>
          <a:prstGeom prst="rect">
            <a:avLst/>
          </a:prstGeom>
          <a:solidFill>
            <a:srgbClr val="FFFFFF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31" name="Rectangles 30"/>
          <p:cNvSpPr>
            <a:spLocks noGrp="1"/>
          </p:cNvSpPr>
          <p:nvPr/>
        </p:nvSpPr>
        <p:spPr>
          <a:xfrm>
            <a:off x="7448550" y="3867150"/>
            <a:ext cx="42481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00" b="0">
                <a:solidFill>
                  <a:srgbClr val="203B31"/>
                </a:solidFill>
              </a:defRPr>
            </a:pPr>
            <a:r>
              <a:rPr sz="1200" b="0">
                <a:solidFill>
                  <a:srgbClr val="203B31"/>
                </a:solidFill>
              </a:rPr>
              <a:t>饮水、尿量、精神反应</a:t>
            </a:r>
            <a:endParaRPr sz="1200" b="0">
              <a:solidFill>
                <a:srgbClr val="203B31"/>
              </a:solidFill>
            </a:endParaRPr>
          </a:p>
        </p:txBody>
      </p:sp>
      <p:sp>
        <p:nvSpPr>
          <p:cNvPr id="32" name="Rectangles 31"/>
          <p:cNvSpPr>
            <a:spLocks noGrp="1"/>
          </p:cNvSpPr>
          <p:nvPr/>
        </p:nvSpPr>
        <p:spPr>
          <a:xfrm>
            <a:off x="1143000" y="4314825"/>
            <a:ext cx="1809750" cy="590550"/>
          </a:xfrm>
          <a:prstGeom prst="rect">
            <a:avLst/>
          </a:prstGeom>
          <a:solidFill>
            <a:srgbClr val="F0F7F1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33" name="Rectangles 32"/>
          <p:cNvSpPr>
            <a:spLocks noGrp="1"/>
          </p:cNvSpPr>
          <p:nvPr/>
        </p:nvSpPr>
        <p:spPr>
          <a:xfrm>
            <a:off x="1257300" y="4457700"/>
            <a:ext cx="15811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00" b="1">
                <a:solidFill>
                  <a:srgbClr val="1F6D42"/>
                </a:solidFill>
              </a:defRPr>
            </a:pPr>
            <a:r>
              <a:rPr sz="1200" b="1">
                <a:solidFill>
                  <a:srgbClr val="1F6D42"/>
                </a:solidFill>
              </a:rPr>
              <a:t>高风险信号</a:t>
            </a:r>
            <a:endParaRPr sz="1200" b="1">
              <a:solidFill>
                <a:srgbClr val="1F6D42"/>
              </a:solidFill>
            </a:endParaRPr>
          </a:p>
        </p:txBody>
      </p:sp>
      <p:sp>
        <p:nvSpPr>
          <p:cNvPr id="34" name="Rectangles 33"/>
          <p:cNvSpPr>
            <a:spLocks noGrp="1"/>
          </p:cNvSpPr>
          <p:nvPr/>
        </p:nvSpPr>
        <p:spPr>
          <a:xfrm>
            <a:off x="2952750" y="4314825"/>
            <a:ext cx="4381500" cy="590550"/>
          </a:xfrm>
          <a:prstGeom prst="rect">
            <a:avLst/>
          </a:prstGeom>
          <a:solidFill>
            <a:srgbClr val="F0F7F1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35" name="Rectangles 34"/>
          <p:cNvSpPr>
            <a:spLocks noGrp="1"/>
          </p:cNvSpPr>
          <p:nvPr/>
        </p:nvSpPr>
        <p:spPr>
          <a:xfrm>
            <a:off x="3067050" y="4457700"/>
            <a:ext cx="41529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00" b="0">
                <a:solidFill>
                  <a:srgbClr val="203B31"/>
                </a:solidFill>
              </a:defRPr>
            </a:pPr>
            <a:r>
              <a:rPr sz="1200" b="0">
                <a:solidFill>
                  <a:srgbClr val="203B31"/>
                </a:solidFill>
              </a:rPr>
              <a:t>呼吸困难、胸痛、意识异常</a:t>
            </a:r>
            <a:endParaRPr sz="1200" b="0">
              <a:solidFill>
                <a:srgbClr val="203B31"/>
              </a:solidFill>
            </a:endParaRPr>
          </a:p>
        </p:txBody>
      </p:sp>
      <p:sp>
        <p:nvSpPr>
          <p:cNvPr id="36" name="Rectangles 35"/>
          <p:cNvSpPr>
            <a:spLocks noGrp="1"/>
          </p:cNvSpPr>
          <p:nvPr/>
        </p:nvSpPr>
        <p:spPr>
          <a:xfrm>
            <a:off x="7334250" y="4314825"/>
            <a:ext cx="4476750" cy="590550"/>
          </a:xfrm>
          <a:prstGeom prst="rect">
            <a:avLst/>
          </a:prstGeom>
          <a:solidFill>
            <a:srgbClr val="F0F7F1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37" name="Rectangles 36"/>
          <p:cNvSpPr>
            <a:spLocks noGrp="1"/>
          </p:cNvSpPr>
          <p:nvPr/>
        </p:nvSpPr>
        <p:spPr>
          <a:xfrm>
            <a:off x="7448550" y="4457700"/>
            <a:ext cx="42481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00" b="0">
                <a:solidFill>
                  <a:srgbClr val="203B31"/>
                </a:solidFill>
              </a:defRPr>
            </a:pPr>
            <a:r>
              <a:rPr sz="1200" b="0">
                <a:solidFill>
                  <a:srgbClr val="203B31"/>
                </a:solidFill>
              </a:rPr>
              <a:t>应尽快就医</a:t>
            </a:r>
            <a:endParaRPr sz="1200" b="0">
              <a:solidFill>
                <a:srgbClr val="203B3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5" name="Picture 24"/>
          <p:cNvPicPr>
            <a:picLocks noChangeAspect="1"/>
          </p:cNvPicPr>
          <p:nvPr/>
        </p:nvPicPr>
        <p:blipFill>
          <a:blip r:embed="rId1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s 1"/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0">
            <a:noFill/>
            <a:prstDash val="solid"/>
          </a:ln>
        </p:spPr>
      </p:sp>
      <p:sp>
        <p:nvSpPr>
          <p:cNvPr id="3" name="Rectangles 2"/>
          <p:cNvSpPr>
            <a:spLocks noGrp="1"/>
          </p:cNvSpPr>
          <p:nvPr/>
        </p:nvSpPr>
        <p:spPr>
          <a:xfrm>
            <a:off x="0" y="0"/>
            <a:ext cx="12192000" cy="742950"/>
          </a:xfrm>
          <a:prstGeom prst="rect">
            <a:avLst/>
          </a:prstGeom>
          <a:ln w="0">
            <a:noFill/>
            <a:prstDash val="solid"/>
          </a:ln>
        </p:spPr>
      </p:sp>
      <p:sp>
        <p:nvSpPr>
          <p:cNvPr id="4" name="Rectangles 3"/>
          <p:cNvSpPr>
            <a:spLocks noGrp="1"/>
          </p:cNvSpPr>
          <p:nvPr/>
        </p:nvSpPr>
        <p:spPr>
          <a:xfrm>
            <a:off x="685800" y="266700"/>
            <a:ext cx="5143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050" b="1">
                <a:solidFill>
                  <a:srgbClr val="536F62"/>
                </a:solidFill>
              </a:defRPr>
            </a:pPr>
            <a:r>
              <a:rPr sz="1050" b="1">
                <a:solidFill>
                  <a:srgbClr val="536F62"/>
                </a:solidFill>
              </a:rPr>
              <a:t>蒲公英计划 · 呼吸道感染性疾病科普</a:t>
            </a:r>
            <a:endParaRPr sz="1050" b="1">
              <a:solidFill>
                <a:srgbClr val="536F62"/>
              </a:solidFill>
            </a:endParaRPr>
          </a:p>
        </p:txBody>
      </p:sp>
      <p:sp>
        <p:nvSpPr>
          <p:cNvPr id="5" name="Rectangles 4"/>
          <p:cNvSpPr>
            <a:spLocks noGrp="1"/>
          </p:cNvSpPr>
          <p:nvPr/>
        </p:nvSpPr>
        <p:spPr>
          <a:xfrm>
            <a:off x="685800" y="895350"/>
            <a:ext cx="88582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2700" b="1">
                <a:solidFill>
                  <a:srgbClr val="1F6D42"/>
                </a:solidFill>
              </a:defRPr>
            </a:pPr>
            <a:r>
              <a:rPr sz="2700" b="1">
                <a:solidFill>
                  <a:srgbClr val="1F6D42"/>
                </a:solidFill>
              </a:rPr>
              <a:t>三、传播链条：病原体如何扩散</a:t>
            </a:r>
            <a:endParaRPr sz="2700" b="1">
              <a:solidFill>
                <a:srgbClr val="1F6D42"/>
              </a:solidFill>
            </a:endParaRPr>
          </a:p>
        </p:txBody>
      </p:sp>
      <p:sp>
        <p:nvSpPr>
          <p:cNvPr id="6" name="Rectangles 5"/>
          <p:cNvSpPr>
            <a:spLocks noGrp="1"/>
          </p:cNvSpPr>
          <p:nvPr/>
        </p:nvSpPr>
        <p:spPr>
          <a:xfrm>
            <a:off x="685800" y="1504950"/>
            <a:ext cx="1809750" cy="28575"/>
          </a:xfrm>
          <a:prstGeom prst="rect">
            <a:avLst/>
          </a:prstGeom>
          <a:solidFill>
            <a:srgbClr val="BFD9C8"/>
          </a:solidFill>
          <a:ln w="0">
            <a:noFill/>
            <a:prstDash val="solid"/>
          </a:ln>
        </p:spPr>
      </p:sp>
      <p:sp>
        <p:nvSpPr>
          <p:cNvPr id="7" name="Rectangles 6"/>
          <p:cNvSpPr>
            <a:spLocks noGrp="1"/>
          </p:cNvSpPr>
          <p:nvPr/>
        </p:nvSpPr>
        <p:spPr>
          <a:xfrm>
            <a:off x="11049000" y="6324600"/>
            <a:ext cx="4572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900" b="1">
                <a:solidFill>
                  <a:srgbClr val="1F6D42"/>
                </a:solidFill>
              </a:defRPr>
            </a:pPr>
            <a:r>
              <a:rPr sz="900" b="1">
                <a:solidFill>
                  <a:srgbClr val="1F6D42"/>
                </a:solidFill>
              </a:rPr>
              <a:t>04</a:t>
            </a:r>
            <a:endParaRPr sz="900" b="1">
              <a:solidFill>
                <a:srgbClr val="1F6D42"/>
              </a:solidFill>
            </a:endParaRPr>
          </a:p>
        </p:txBody>
      </p:sp>
      <p:sp>
        <p:nvSpPr>
          <p:cNvPr id="8" name="Rounded Rectangle 7"/>
          <p:cNvSpPr>
            <a:spLocks noGrp="1"/>
          </p:cNvSpPr>
          <p:nvPr/>
        </p:nvSpPr>
        <p:spPr>
          <a:xfrm>
            <a:off x="819150" y="2333625"/>
            <a:ext cx="2190750" cy="142875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9" name="Rectangles 8"/>
          <p:cNvSpPr>
            <a:spLocks noGrp="1"/>
          </p:cNvSpPr>
          <p:nvPr/>
        </p:nvSpPr>
        <p:spPr>
          <a:xfrm>
            <a:off x="1047750" y="2647950"/>
            <a:ext cx="17335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800" b="1">
                <a:solidFill>
                  <a:srgbClr val="B9443D"/>
                </a:solidFill>
              </a:defRPr>
            </a:pPr>
            <a:r>
              <a:rPr sz="1800" b="1">
                <a:solidFill>
                  <a:srgbClr val="B9443D"/>
                </a:solidFill>
              </a:rPr>
              <a:t>感染者</a:t>
            </a:r>
            <a:endParaRPr sz="1800" b="1">
              <a:solidFill>
                <a:srgbClr val="B9443D"/>
              </a:solidFill>
            </a:endParaRPr>
          </a:p>
        </p:txBody>
      </p:sp>
      <p:sp>
        <p:nvSpPr>
          <p:cNvPr id="10" name="Rectangles 9"/>
          <p:cNvSpPr>
            <a:spLocks noGrp="1"/>
          </p:cNvSpPr>
          <p:nvPr/>
        </p:nvSpPr>
        <p:spPr>
          <a:xfrm>
            <a:off x="1028700" y="3162300"/>
            <a:ext cx="17716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00">
                <a:solidFill>
                  <a:srgbClr val="536F62"/>
                </a:solidFill>
              </a:defRPr>
            </a:pPr>
            <a:r>
              <a:rPr sz="1200">
                <a:solidFill>
                  <a:srgbClr val="536F62"/>
                </a:solidFill>
              </a:rPr>
              <a:t>咳嗽、喷嚏、说话</a:t>
            </a:r>
            <a:endParaRPr sz="1200">
              <a:solidFill>
                <a:srgbClr val="536F62"/>
              </a:solidFill>
            </a:endParaRPr>
          </a:p>
        </p:txBody>
      </p:sp>
      <p:sp>
        <p:nvSpPr>
          <p:cNvPr id="11" name="Rectangles 10"/>
          <p:cNvSpPr>
            <a:spLocks noGrp="1"/>
          </p:cNvSpPr>
          <p:nvPr/>
        </p:nvSpPr>
        <p:spPr>
          <a:xfrm>
            <a:off x="3152775" y="2800350"/>
            <a:ext cx="381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2400" b="1">
                <a:solidFill>
                  <a:srgbClr val="BFD9C8"/>
                </a:solidFill>
              </a:defRPr>
            </a:pPr>
            <a:r>
              <a:rPr sz="2400" b="1">
                <a:solidFill>
                  <a:srgbClr val="BFD9C8"/>
                </a:solidFill>
              </a:rPr>
              <a:t>→</a:t>
            </a:r>
            <a:endParaRPr sz="2400" b="1">
              <a:solidFill>
                <a:srgbClr val="BFD9C8"/>
              </a:solidFill>
            </a:endParaRPr>
          </a:p>
        </p:txBody>
      </p:sp>
      <p:sp>
        <p:nvSpPr>
          <p:cNvPr id="12" name="Rounded Rectangle 11"/>
          <p:cNvSpPr>
            <a:spLocks noGrp="1"/>
          </p:cNvSpPr>
          <p:nvPr/>
        </p:nvSpPr>
        <p:spPr>
          <a:xfrm>
            <a:off x="3676650" y="2333625"/>
            <a:ext cx="2190750" cy="142875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13" name="Rectangles 12"/>
          <p:cNvSpPr>
            <a:spLocks noGrp="1"/>
          </p:cNvSpPr>
          <p:nvPr/>
        </p:nvSpPr>
        <p:spPr>
          <a:xfrm>
            <a:off x="3905250" y="2647950"/>
            <a:ext cx="17335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800" b="1">
                <a:solidFill>
                  <a:srgbClr val="A9792B"/>
                </a:solidFill>
              </a:defRPr>
            </a:pPr>
            <a:r>
              <a:rPr sz="1800" b="1">
                <a:solidFill>
                  <a:srgbClr val="A9792B"/>
                </a:solidFill>
              </a:rPr>
              <a:t>飞沫/气溶胶</a:t>
            </a:r>
            <a:endParaRPr sz="1800" b="1">
              <a:solidFill>
                <a:srgbClr val="A9792B"/>
              </a:solidFill>
            </a:endParaRPr>
          </a:p>
        </p:txBody>
      </p:sp>
      <p:sp>
        <p:nvSpPr>
          <p:cNvPr id="14" name="Rectangles 13"/>
          <p:cNvSpPr>
            <a:spLocks noGrp="1"/>
          </p:cNvSpPr>
          <p:nvPr/>
        </p:nvSpPr>
        <p:spPr>
          <a:xfrm>
            <a:off x="3886200" y="3162300"/>
            <a:ext cx="17716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00">
                <a:solidFill>
                  <a:srgbClr val="536F62"/>
                </a:solidFill>
              </a:defRPr>
            </a:pPr>
            <a:r>
              <a:rPr sz="1200">
                <a:solidFill>
                  <a:srgbClr val="536F62"/>
                </a:solidFill>
              </a:rPr>
              <a:t>近距离吸入或空气传播</a:t>
            </a:r>
            <a:endParaRPr sz="1200">
              <a:solidFill>
                <a:srgbClr val="536F62"/>
              </a:solidFill>
            </a:endParaRPr>
          </a:p>
        </p:txBody>
      </p:sp>
      <p:sp>
        <p:nvSpPr>
          <p:cNvPr id="15" name="Rectangles 14"/>
          <p:cNvSpPr>
            <a:spLocks noGrp="1"/>
          </p:cNvSpPr>
          <p:nvPr/>
        </p:nvSpPr>
        <p:spPr>
          <a:xfrm>
            <a:off x="6010275" y="2800350"/>
            <a:ext cx="381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2400" b="1">
                <a:solidFill>
                  <a:srgbClr val="BFD9C8"/>
                </a:solidFill>
              </a:defRPr>
            </a:pPr>
            <a:r>
              <a:rPr sz="2400" b="1">
                <a:solidFill>
                  <a:srgbClr val="BFD9C8"/>
                </a:solidFill>
              </a:rPr>
              <a:t>→</a:t>
            </a:r>
            <a:endParaRPr sz="2400" b="1">
              <a:solidFill>
                <a:srgbClr val="BFD9C8"/>
              </a:solidFill>
            </a:endParaRPr>
          </a:p>
        </p:txBody>
      </p:sp>
      <p:sp>
        <p:nvSpPr>
          <p:cNvPr id="16" name="Rounded Rectangle 15"/>
          <p:cNvSpPr>
            <a:spLocks noGrp="1"/>
          </p:cNvSpPr>
          <p:nvPr/>
        </p:nvSpPr>
        <p:spPr>
          <a:xfrm>
            <a:off x="6534150" y="2333625"/>
            <a:ext cx="2190750" cy="142875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17" name="Rectangles 16"/>
          <p:cNvSpPr>
            <a:spLocks noGrp="1"/>
          </p:cNvSpPr>
          <p:nvPr/>
        </p:nvSpPr>
        <p:spPr>
          <a:xfrm>
            <a:off x="6762750" y="2647950"/>
            <a:ext cx="17335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800" b="1">
                <a:solidFill>
                  <a:srgbClr val="3F8EA3"/>
                </a:solidFill>
              </a:defRPr>
            </a:pPr>
            <a:r>
              <a:rPr sz="1800" b="1">
                <a:solidFill>
                  <a:srgbClr val="3F8EA3"/>
                </a:solidFill>
              </a:rPr>
              <a:t>接触传播</a:t>
            </a:r>
            <a:endParaRPr sz="1800" b="1">
              <a:solidFill>
                <a:srgbClr val="3F8EA3"/>
              </a:solidFill>
            </a:endParaRPr>
          </a:p>
        </p:txBody>
      </p:sp>
      <p:sp>
        <p:nvSpPr>
          <p:cNvPr id="18" name="Rectangles 17"/>
          <p:cNvSpPr>
            <a:spLocks noGrp="1"/>
          </p:cNvSpPr>
          <p:nvPr/>
        </p:nvSpPr>
        <p:spPr>
          <a:xfrm>
            <a:off x="6743700" y="3162300"/>
            <a:ext cx="17716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00">
                <a:solidFill>
                  <a:srgbClr val="536F62"/>
                </a:solidFill>
              </a:defRPr>
            </a:pPr>
            <a:r>
              <a:rPr sz="1200">
                <a:solidFill>
                  <a:srgbClr val="536F62"/>
                </a:solidFill>
              </a:rPr>
              <a:t>手接触污染表面后触摸口鼻眼</a:t>
            </a:r>
            <a:endParaRPr sz="1200">
              <a:solidFill>
                <a:srgbClr val="536F62"/>
              </a:solidFill>
            </a:endParaRPr>
          </a:p>
        </p:txBody>
      </p:sp>
      <p:sp>
        <p:nvSpPr>
          <p:cNvPr id="19" name="Rectangles 18"/>
          <p:cNvSpPr>
            <a:spLocks noGrp="1"/>
          </p:cNvSpPr>
          <p:nvPr/>
        </p:nvSpPr>
        <p:spPr>
          <a:xfrm>
            <a:off x="8867775" y="2800350"/>
            <a:ext cx="381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2400" b="1">
                <a:solidFill>
                  <a:srgbClr val="BFD9C8"/>
                </a:solidFill>
              </a:defRPr>
            </a:pPr>
            <a:r>
              <a:rPr sz="2400" b="1">
                <a:solidFill>
                  <a:srgbClr val="BFD9C8"/>
                </a:solidFill>
              </a:rPr>
              <a:t>→</a:t>
            </a:r>
            <a:endParaRPr sz="2400" b="1">
              <a:solidFill>
                <a:srgbClr val="BFD9C8"/>
              </a:solidFill>
            </a:endParaRPr>
          </a:p>
        </p:txBody>
      </p:sp>
      <p:sp>
        <p:nvSpPr>
          <p:cNvPr id="20" name="Rounded Rectangle 19"/>
          <p:cNvSpPr>
            <a:spLocks noGrp="1"/>
          </p:cNvSpPr>
          <p:nvPr/>
        </p:nvSpPr>
        <p:spPr>
          <a:xfrm>
            <a:off x="9391650" y="2333625"/>
            <a:ext cx="2190750" cy="142875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21" name="Rectangles 20"/>
          <p:cNvSpPr>
            <a:spLocks noGrp="1"/>
          </p:cNvSpPr>
          <p:nvPr/>
        </p:nvSpPr>
        <p:spPr>
          <a:xfrm>
            <a:off x="9620250" y="2647950"/>
            <a:ext cx="17335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800" b="1">
                <a:solidFill>
                  <a:srgbClr val="1F6D42"/>
                </a:solidFill>
              </a:defRPr>
            </a:pPr>
            <a:r>
              <a:rPr sz="1800" b="1">
                <a:solidFill>
                  <a:srgbClr val="1F6D42"/>
                </a:solidFill>
              </a:rPr>
              <a:t>易感人群</a:t>
            </a:r>
            <a:endParaRPr sz="1800" b="1">
              <a:solidFill>
                <a:srgbClr val="1F6D42"/>
              </a:solidFill>
            </a:endParaRPr>
          </a:p>
        </p:txBody>
      </p:sp>
      <p:sp>
        <p:nvSpPr>
          <p:cNvPr id="22" name="Rectangles 21"/>
          <p:cNvSpPr>
            <a:spLocks noGrp="1"/>
          </p:cNvSpPr>
          <p:nvPr/>
        </p:nvSpPr>
        <p:spPr>
          <a:xfrm>
            <a:off x="9601200" y="3162300"/>
            <a:ext cx="17716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00">
                <a:solidFill>
                  <a:srgbClr val="536F62"/>
                </a:solidFill>
              </a:defRPr>
            </a:pPr>
            <a:r>
              <a:rPr sz="1200">
                <a:solidFill>
                  <a:srgbClr val="536F62"/>
                </a:solidFill>
              </a:rPr>
              <a:t>儿童、老人、慢病患者等</a:t>
            </a:r>
            <a:endParaRPr sz="1200">
              <a:solidFill>
                <a:srgbClr val="536F62"/>
              </a:solidFill>
            </a:endParaRPr>
          </a:p>
        </p:txBody>
      </p:sp>
      <p:sp>
        <p:nvSpPr>
          <p:cNvPr id="23" name="Rounded Rectangle 22"/>
          <p:cNvSpPr>
            <a:spLocks noGrp="1"/>
          </p:cNvSpPr>
          <p:nvPr/>
        </p:nvSpPr>
        <p:spPr>
          <a:xfrm>
            <a:off x="4095750" y="4857750"/>
            <a:ext cx="4000500" cy="323850"/>
          </a:xfrm>
          <a:prstGeom prst="roundRect">
            <a:avLst>
              <a:gd name="adj" fmla="val 47059"/>
            </a:avLst>
          </a:prstGeom>
          <a:solidFill>
            <a:srgbClr val="E4F3E8"/>
          </a:solidFill>
          <a:ln w="9525">
            <a:noFill/>
            <a:prstDash val="solid"/>
          </a:ln>
        </p:spPr>
      </p:sp>
      <p:sp>
        <p:nvSpPr>
          <p:cNvPr id="24" name="Rectangles 23"/>
          <p:cNvSpPr>
            <a:spLocks noGrp="1"/>
          </p:cNvSpPr>
          <p:nvPr/>
        </p:nvSpPr>
        <p:spPr>
          <a:xfrm>
            <a:off x="4229100" y="4924425"/>
            <a:ext cx="37338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050" b="1">
                <a:solidFill>
                  <a:srgbClr val="1F6D42"/>
                </a:solidFill>
              </a:defRPr>
            </a:pPr>
            <a:r>
              <a:rPr sz="1050" b="1">
                <a:solidFill>
                  <a:srgbClr val="1F6D42"/>
                </a:solidFill>
              </a:rPr>
              <a:t>预防的本质：打断传播链条</a:t>
            </a:r>
            <a:endParaRPr sz="1050" b="1">
              <a:solidFill>
                <a:srgbClr val="1F6D4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4" name="Picture 43"/>
          <p:cNvPicPr>
            <a:picLocks noChangeAspect="1"/>
          </p:cNvPicPr>
          <p:nvPr/>
        </p:nvPicPr>
        <p:blipFill>
          <a:blip r:embed="rId1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s 1"/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0">
            <a:noFill/>
            <a:prstDash val="solid"/>
          </a:ln>
        </p:spPr>
      </p:sp>
      <p:sp>
        <p:nvSpPr>
          <p:cNvPr id="3" name="Rectangles 2"/>
          <p:cNvSpPr>
            <a:spLocks noGrp="1"/>
          </p:cNvSpPr>
          <p:nvPr/>
        </p:nvSpPr>
        <p:spPr>
          <a:xfrm>
            <a:off x="0" y="0"/>
            <a:ext cx="12192000" cy="742950"/>
          </a:xfrm>
          <a:prstGeom prst="rect">
            <a:avLst/>
          </a:prstGeom>
          <a:ln w="0">
            <a:noFill/>
            <a:prstDash val="solid"/>
          </a:ln>
        </p:spPr>
      </p:sp>
      <p:sp>
        <p:nvSpPr>
          <p:cNvPr id="4" name="Rectangles 3"/>
          <p:cNvSpPr>
            <a:spLocks noGrp="1"/>
          </p:cNvSpPr>
          <p:nvPr/>
        </p:nvSpPr>
        <p:spPr>
          <a:xfrm>
            <a:off x="685800" y="266700"/>
            <a:ext cx="5143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050" b="1">
                <a:solidFill>
                  <a:srgbClr val="536F62"/>
                </a:solidFill>
              </a:defRPr>
            </a:pPr>
            <a:r>
              <a:rPr sz="1050" b="1">
                <a:solidFill>
                  <a:srgbClr val="536F62"/>
                </a:solidFill>
              </a:rPr>
              <a:t>蒲公英计划 · 呼吸道感染性疾病科普</a:t>
            </a:r>
            <a:endParaRPr sz="1050" b="1">
              <a:solidFill>
                <a:srgbClr val="536F62"/>
              </a:solidFill>
            </a:endParaRPr>
          </a:p>
        </p:txBody>
      </p:sp>
      <p:sp>
        <p:nvSpPr>
          <p:cNvPr id="5" name="Rectangles 4"/>
          <p:cNvSpPr>
            <a:spLocks noGrp="1"/>
          </p:cNvSpPr>
          <p:nvPr/>
        </p:nvSpPr>
        <p:spPr>
          <a:xfrm>
            <a:off x="685800" y="895350"/>
            <a:ext cx="88582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2700" b="1">
                <a:solidFill>
                  <a:srgbClr val="1F6D42"/>
                </a:solidFill>
              </a:defRPr>
            </a:pPr>
            <a:r>
              <a:rPr sz="2700" b="1">
                <a:solidFill>
                  <a:srgbClr val="1F6D42"/>
                </a:solidFill>
              </a:rPr>
              <a:t>四、流感与普通感冒的区别</a:t>
            </a:r>
            <a:endParaRPr sz="2700" b="1">
              <a:solidFill>
                <a:srgbClr val="1F6D42"/>
              </a:solidFill>
            </a:endParaRPr>
          </a:p>
        </p:txBody>
      </p:sp>
      <p:sp>
        <p:nvSpPr>
          <p:cNvPr id="6" name="Rectangles 5"/>
          <p:cNvSpPr>
            <a:spLocks noGrp="1"/>
          </p:cNvSpPr>
          <p:nvPr/>
        </p:nvSpPr>
        <p:spPr>
          <a:xfrm>
            <a:off x="685800" y="1504950"/>
            <a:ext cx="1809750" cy="28575"/>
          </a:xfrm>
          <a:prstGeom prst="rect">
            <a:avLst/>
          </a:prstGeom>
          <a:solidFill>
            <a:srgbClr val="BFD9C8"/>
          </a:solidFill>
          <a:ln w="0">
            <a:noFill/>
            <a:prstDash val="solid"/>
          </a:ln>
        </p:spPr>
      </p:sp>
      <p:sp>
        <p:nvSpPr>
          <p:cNvPr id="7" name="Rectangles 6"/>
          <p:cNvSpPr>
            <a:spLocks noGrp="1"/>
          </p:cNvSpPr>
          <p:nvPr/>
        </p:nvSpPr>
        <p:spPr>
          <a:xfrm>
            <a:off x="11049000" y="6324600"/>
            <a:ext cx="4572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900" b="1">
                <a:solidFill>
                  <a:srgbClr val="1F6D42"/>
                </a:solidFill>
              </a:defRPr>
            </a:pPr>
            <a:r>
              <a:rPr sz="900" b="1">
                <a:solidFill>
                  <a:srgbClr val="1F6D42"/>
                </a:solidFill>
              </a:rPr>
              <a:t>05</a:t>
            </a:r>
            <a:endParaRPr sz="900" b="1">
              <a:solidFill>
                <a:srgbClr val="1F6D42"/>
              </a:solidFill>
            </a:endParaRPr>
          </a:p>
        </p:txBody>
      </p:sp>
      <p:sp>
        <p:nvSpPr>
          <p:cNvPr id="8" name="Rectangles 7"/>
          <p:cNvSpPr>
            <a:spLocks noGrp="1"/>
          </p:cNvSpPr>
          <p:nvPr/>
        </p:nvSpPr>
        <p:spPr>
          <a:xfrm>
            <a:off x="1095375" y="1857375"/>
            <a:ext cx="1809750" cy="552450"/>
          </a:xfrm>
          <a:prstGeom prst="rect">
            <a:avLst/>
          </a:prstGeom>
          <a:solidFill>
            <a:srgbClr val="1F6D42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9" name="Rectangles 8"/>
          <p:cNvSpPr>
            <a:spLocks noGrp="1"/>
          </p:cNvSpPr>
          <p:nvPr/>
        </p:nvSpPr>
        <p:spPr>
          <a:xfrm>
            <a:off x="1209675" y="2000250"/>
            <a:ext cx="15811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对比维度</a:t>
            </a:r>
            <a:endParaRPr sz="1275" b="1">
              <a:solidFill>
                <a:srgbClr val="FFFFFF"/>
              </a:solidFill>
            </a:endParaRPr>
          </a:p>
        </p:txBody>
      </p:sp>
      <p:sp>
        <p:nvSpPr>
          <p:cNvPr id="10" name="Rectangles 9"/>
          <p:cNvSpPr>
            <a:spLocks noGrp="1"/>
          </p:cNvSpPr>
          <p:nvPr/>
        </p:nvSpPr>
        <p:spPr>
          <a:xfrm>
            <a:off x="2905125" y="1857375"/>
            <a:ext cx="4333875" cy="552450"/>
          </a:xfrm>
          <a:prstGeom prst="rect">
            <a:avLst/>
          </a:prstGeom>
          <a:solidFill>
            <a:srgbClr val="1F6D42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11" name="Rectangles 10"/>
          <p:cNvSpPr>
            <a:spLocks noGrp="1"/>
          </p:cNvSpPr>
          <p:nvPr/>
        </p:nvSpPr>
        <p:spPr>
          <a:xfrm>
            <a:off x="3019425" y="2000250"/>
            <a:ext cx="41052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普通感冒</a:t>
            </a:r>
            <a:endParaRPr sz="1275" b="1">
              <a:solidFill>
                <a:srgbClr val="FFFFFF"/>
              </a:solidFill>
            </a:endParaRPr>
          </a:p>
        </p:txBody>
      </p:sp>
      <p:sp>
        <p:nvSpPr>
          <p:cNvPr id="12" name="Rectangles 11"/>
          <p:cNvSpPr>
            <a:spLocks noGrp="1"/>
          </p:cNvSpPr>
          <p:nvPr/>
        </p:nvSpPr>
        <p:spPr>
          <a:xfrm>
            <a:off x="7239000" y="1857375"/>
            <a:ext cx="4333875" cy="552450"/>
          </a:xfrm>
          <a:prstGeom prst="rect">
            <a:avLst/>
          </a:prstGeom>
          <a:solidFill>
            <a:srgbClr val="1F6D42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13" name="Rectangles 12"/>
          <p:cNvSpPr>
            <a:spLocks noGrp="1"/>
          </p:cNvSpPr>
          <p:nvPr/>
        </p:nvSpPr>
        <p:spPr>
          <a:xfrm>
            <a:off x="7353300" y="2000250"/>
            <a:ext cx="41052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流感</a:t>
            </a:r>
            <a:endParaRPr sz="1275" b="1">
              <a:solidFill>
                <a:srgbClr val="FFFFFF"/>
              </a:solidFill>
            </a:endParaRPr>
          </a:p>
        </p:txBody>
      </p:sp>
      <p:sp>
        <p:nvSpPr>
          <p:cNvPr id="14" name="Rectangles 13"/>
          <p:cNvSpPr>
            <a:spLocks noGrp="1"/>
          </p:cNvSpPr>
          <p:nvPr/>
        </p:nvSpPr>
        <p:spPr>
          <a:xfrm>
            <a:off x="1095375" y="2409825"/>
            <a:ext cx="1809750" cy="552450"/>
          </a:xfrm>
          <a:prstGeom prst="rect">
            <a:avLst/>
          </a:prstGeom>
          <a:solidFill>
            <a:srgbClr val="FFFFFF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15" name="Rectangles 14"/>
          <p:cNvSpPr>
            <a:spLocks noGrp="1"/>
          </p:cNvSpPr>
          <p:nvPr/>
        </p:nvSpPr>
        <p:spPr>
          <a:xfrm>
            <a:off x="1209675" y="2552700"/>
            <a:ext cx="15811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00" b="1">
                <a:solidFill>
                  <a:srgbClr val="1F6D42"/>
                </a:solidFill>
              </a:defRPr>
            </a:pPr>
            <a:r>
              <a:rPr sz="1200" b="1">
                <a:solidFill>
                  <a:srgbClr val="1F6D42"/>
                </a:solidFill>
              </a:rPr>
              <a:t>起病</a:t>
            </a:r>
            <a:endParaRPr sz="1200" b="1">
              <a:solidFill>
                <a:srgbClr val="1F6D42"/>
              </a:solidFill>
            </a:endParaRPr>
          </a:p>
        </p:txBody>
      </p:sp>
      <p:sp>
        <p:nvSpPr>
          <p:cNvPr id="16" name="Rectangles 15"/>
          <p:cNvSpPr>
            <a:spLocks noGrp="1"/>
          </p:cNvSpPr>
          <p:nvPr/>
        </p:nvSpPr>
        <p:spPr>
          <a:xfrm>
            <a:off x="2905125" y="2409825"/>
            <a:ext cx="4333875" cy="552450"/>
          </a:xfrm>
          <a:prstGeom prst="rect">
            <a:avLst/>
          </a:prstGeom>
          <a:solidFill>
            <a:srgbClr val="FFFFFF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17" name="Rectangles 16"/>
          <p:cNvSpPr>
            <a:spLocks noGrp="1"/>
          </p:cNvSpPr>
          <p:nvPr/>
        </p:nvSpPr>
        <p:spPr>
          <a:xfrm>
            <a:off x="3019425" y="2552700"/>
            <a:ext cx="41052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00" b="0">
                <a:solidFill>
                  <a:srgbClr val="203B31"/>
                </a:solidFill>
              </a:defRPr>
            </a:pPr>
            <a:r>
              <a:rPr sz="1200" b="0">
                <a:solidFill>
                  <a:srgbClr val="203B31"/>
                </a:solidFill>
              </a:rPr>
              <a:t>多为逐渐出现</a:t>
            </a:r>
            <a:endParaRPr sz="1200" b="0">
              <a:solidFill>
                <a:srgbClr val="203B31"/>
              </a:solidFill>
            </a:endParaRPr>
          </a:p>
        </p:txBody>
      </p:sp>
      <p:sp>
        <p:nvSpPr>
          <p:cNvPr id="18" name="Rectangles 17"/>
          <p:cNvSpPr>
            <a:spLocks noGrp="1"/>
          </p:cNvSpPr>
          <p:nvPr/>
        </p:nvSpPr>
        <p:spPr>
          <a:xfrm>
            <a:off x="7239000" y="2409825"/>
            <a:ext cx="4333875" cy="552450"/>
          </a:xfrm>
          <a:prstGeom prst="rect">
            <a:avLst/>
          </a:prstGeom>
          <a:solidFill>
            <a:srgbClr val="FFFFFF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19" name="Rectangles 18"/>
          <p:cNvSpPr>
            <a:spLocks noGrp="1"/>
          </p:cNvSpPr>
          <p:nvPr/>
        </p:nvSpPr>
        <p:spPr>
          <a:xfrm>
            <a:off x="7353300" y="2552700"/>
            <a:ext cx="41052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00" b="0">
                <a:solidFill>
                  <a:srgbClr val="203B31"/>
                </a:solidFill>
              </a:defRPr>
            </a:pPr>
            <a:r>
              <a:rPr sz="1200" b="0">
                <a:solidFill>
                  <a:srgbClr val="203B31"/>
                </a:solidFill>
              </a:rPr>
              <a:t>常较突然</a:t>
            </a:r>
            <a:endParaRPr sz="1200" b="0">
              <a:solidFill>
                <a:srgbClr val="203B31"/>
              </a:solidFill>
            </a:endParaRPr>
          </a:p>
        </p:txBody>
      </p:sp>
      <p:sp>
        <p:nvSpPr>
          <p:cNvPr id="20" name="Rectangles 19"/>
          <p:cNvSpPr>
            <a:spLocks noGrp="1"/>
          </p:cNvSpPr>
          <p:nvPr/>
        </p:nvSpPr>
        <p:spPr>
          <a:xfrm>
            <a:off x="1095375" y="2962275"/>
            <a:ext cx="1809750" cy="552450"/>
          </a:xfrm>
          <a:prstGeom prst="rect">
            <a:avLst/>
          </a:prstGeom>
          <a:solidFill>
            <a:srgbClr val="F0F7F1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21" name="Rectangles 20"/>
          <p:cNvSpPr>
            <a:spLocks noGrp="1"/>
          </p:cNvSpPr>
          <p:nvPr/>
        </p:nvSpPr>
        <p:spPr>
          <a:xfrm>
            <a:off x="1209675" y="3105150"/>
            <a:ext cx="15811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00" b="1">
                <a:solidFill>
                  <a:srgbClr val="1F6D42"/>
                </a:solidFill>
              </a:defRPr>
            </a:pPr>
            <a:r>
              <a:rPr sz="1200" b="1">
                <a:solidFill>
                  <a:srgbClr val="1F6D42"/>
                </a:solidFill>
              </a:rPr>
              <a:t>发热</a:t>
            </a:r>
            <a:endParaRPr sz="1200" b="1">
              <a:solidFill>
                <a:srgbClr val="1F6D42"/>
              </a:solidFill>
            </a:endParaRPr>
          </a:p>
        </p:txBody>
      </p:sp>
      <p:sp>
        <p:nvSpPr>
          <p:cNvPr id="22" name="Rectangles 21"/>
          <p:cNvSpPr>
            <a:spLocks noGrp="1"/>
          </p:cNvSpPr>
          <p:nvPr/>
        </p:nvSpPr>
        <p:spPr>
          <a:xfrm>
            <a:off x="2905125" y="2962275"/>
            <a:ext cx="4333875" cy="552450"/>
          </a:xfrm>
          <a:prstGeom prst="rect">
            <a:avLst/>
          </a:prstGeom>
          <a:solidFill>
            <a:srgbClr val="F0F7F1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23" name="Rectangles 22"/>
          <p:cNvSpPr>
            <a:spLocks noGrp="1"/>
          </p:cNvSpPr>
          <p:nvPr/>
        </p:nvSpPr>
        <p:spPr>
          <a:xfrm>
            <a:off x="3019425" y="3105150"/>
            <a:ext cx="41052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00" b="0">
                <a:solidFill>
                  <a:srgbClr val="203B31"/>
                </a:solidFill>
              </a:defRPr>
            </a:pPr>
            <a:r>
              <a:rPr sz="1200" b="0">
                <a:solidFill>
                  <a:srgbClr val="203B31"/>
                </a:solidFill>
              </a:rPr>
              <a:t>少见或低热</a:t>
            </a:r>
            <a:endParaRPr sz="1200" b="0">
              <a:solidFill>
                <a:srgbClr val="203B31"/>
              </a:solidFill>
            </a:endParaRPr>
          </a:p>
        </p:txBody>
      </p:sp>
      <p:sp>
        <p:nvSpPr>
          <p:cNvPr id="24" name="Rectangles 23"/>
          <p:cNvSpPr>
            <a:spLocks noGrp="1"/>
          </p:cNvSpPr>
          <p:nvPr/>
        </p:nvSpPr>
        <p:spPr>
          <a:xfrm>
            <a:off x="7239000" y="2962275"/>
            <a:ext cx="4333875" cy="552450"/>
          </a:xfrm>
          <a:prstGeom prst="rect">
            <a:avLst/>
          </a:prstGeom>
          <a:solidFill>
            <a:srgbClr val="F0F7F1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25" name="Rectangles 24"/>
          <p:cNvSpPr>
            <a:spLocks noGrp="1"/>
          </p:cNvSpPr>
          <p:nvPr/>
        </p:nvSpPr>
        <p:spPr>
          <a:xfrm>
            <a:off x="7353300" y="3105150"/>
            <a:ext cx="41052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00" b="0">
                <a:solidFill>
                  <a:srgbClr val="203B31"/>
                </a:solidFill>
              </a:defRPr>
            </a:pPr>
            <a:r>
              <a:rPr sz="1200" b="0">
                <a:solidFill>
                  <a:srgbClr val="203B31"/>
                </a:solidFill>
              </a:rPr>
              <a:t>较常见，可持续数天</a:t>
            </a:r>
            <a:endParaRPr sz="1200" b="0">
              <a:solidFill>
                <a:srgbClr val="203B31"/>
              </a:solidFill>
            </a:endParaRPr>
          </a:p>
        </p:txBody>
      </p:sp>
      <p:sp>
        <p:nvSpPr>
          <p:cNvPr id="26" name="Rectangles 25"/>
          <p:cNvSpPr>
            <a:spLocks noGrp="1"/>
          </p:cNvSpPr>
          <p:nvPr/>
        </p:nvSpPr>
        <p:spPr>
          <a:xfrm>
            <a:off x="1095375" y="3514725"/>
            <a:ext cx="1809750" cy="552450"/>
          </a:xfrm>
          <a:prstGeom prst="rect">
            <a:avLst/>
          </a:prstGeom>
          <a:solidFill>
            <a:srgbClr val="FFFFFF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27" name="Rectangles 26"/>
          <p:cNvSpPr>
            <a:spLocks noGrp="1"/>
          </p:cNvSpPr>
          <p:nvPr/>
        </p:nvSpPr>
        <p:spPr>
          <a:xfrm>
            <a:off x="1209675" y="3657600"/>
            <a:ext cx="15811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00" b="1">
                <a:solidFill>
                  <a:srgbClr val="1F6D42"/>
                </a:solidFill>
              </a:defRPr>
            </a:pPr>
            <a:r>
              <a:rPr sz="1200" b="1">
                <a:solidFill>
                  <a:srgbClr val="1F6D42"/>
                </a:solidFill>
              </a:rPr>
              <a:t>全身症状</a:t>
            </a:r>
            <a:endParaRPr sz="1200" b="1">
              <a:solidFill>
                <a:srgbClr val="1F6D42"/>
              </a:solidFill>
            </a:endParaRPr>
          </a:p>
        </p:txBody>
      </p:sp>
      <p:sp>
        <p:nvSpPr>
          <p:cNvPr id="28" name="Rectangles 27"/>
          <p:cNvSpPr>
            <a:spLocks noGrp="1"/>
          </p:cNvSpPr>
          <p:nvPr/>
        </p:nvSpPr>
        <p:spPr>
          <a:xfrm>
            <a:off x="2905125" y="3514725"/>
            <a:ext cx="4333875" cy="552450"/>
          </a:xfrm>
          <a:prstGeom prst="rect">
            <a:avLst/>
          </a:prstGeom>
          <a:solidFill>
            <a:srgbClr val="FFFFFF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29" name="Rectangles 28"/>
          <p:cNvSpPr>
            <a:spLocks noGrp="1"/>
          </p:cNvSpPr>
          <p:nvPr/>
        </p:nvSpPr>
        <p:spPr>
          <a:xfrm>
            <a:off x="3019425" y="3657600"/>
            <a:ext cx="41052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00" b="0">
                <a:solidFill>
                  <a:srgbClr val="203B31"/>
                </a:solidFill>
              </a:defRPr>
            </a:pPr>
            <a:r>
              <a:rPr sz="1200" b="0">
                <a:solidFill>
                  <a:srgbClr val="203B31"/>
                </a:solidFill>
              </a:rPr>
              <a:t>通常较轻</a:t>
            </a:r>
            <a:endParaRPr sz="1200" b="0">
              <a:solidFill>
                <a:srgbClr val="203B31"/>
              </a:solidFill>
            </a:endParaRPr>
          </a:p>
        </p:txBody>
      </p:sp>
      <p:sp>
        <p:nvSpPr>
          <p:cNvPr id="30" name="Rectangles 29"/>
          <p:cNvSpPr>
            <a:spLocks noGrp="1"/>
          </p:cNvSpPr>
          <p:nvPr/>
        </p:nvSpPr>
        <p:spPr>
          <a:xfrm>
            <a:off x="7239000" y="3514725"/>
            <a:ext cx="4333875" cy="552450"/>
          </a:xfrm>
          <a:prstGeom prst="rect">
            <a:avLst/>
          </a:prstGeom>
          <a:solidFill>
            <a:srgbClr val="FFFFFF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31" name="Rectangles 30"/>
          <p:cNvSpPr>
            <a:spLocks noGrp="1"/>
          </p:cNvSpPr>
          <p:nvPr/>
        </p:nvSpPr>
        <p:spPr>
          <a:xfrm>
            <a:off x="7353300" y="3657600"/>
            <a:ext cx="41052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00" b="0">
                <a:solidFill>
                  <a:srgbClr val="203B31"/>
                </a:solidFill>
              </a:defRPr>
            </a:pPr>
            <a:r>
              <a:rPr sz="1200" b="0">
                <a:solidFill>
                  <a:srgbClr val="203B31"/>
                </a:solidFill>
              </a:rPr>
              <a:t>肌肉酸痛、乏力更明显</a:t>
            </a:r>
            <a:endParaRPr sz="1200" b="0">
              <a:solidFill>
                <a:srgbClr val="203B31"/>
              </a:solidFill>
            </a:endParaRPr>
          </a:p>
        </p:txBody>
      </p:sp>
      <p:sp>
        <p:nvSpPr>
          <p:cNvPr id="32" name="Rectangles 31"/>
          <p:cNvSpPr>
            <a:spLocks noGrp="1"/>
          </p:cNvSpPr>
          <p:nvPr/>
        </p:nvSpPr>
        <p:spPr>
          <a:xfrm>
            <a:off x="1095375" y="4067175"/>
            <a:ext cx="1809750" cy="552450"/>
          </a:xfrm>
          <a:prstGeom prst="rect">
            <a:avLst/>
          </a:prstGeom>
          <a:solidFill>
            <a:srgbClr val="F0F7F1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33" name="Rectangles 32"/>
          <p:cNvSpPr>
            <a:spLocks noGrp="1"/>
          </p:cNvSpPr>
          <p:nvPr/>
        </p:nvSpPr>
        <p:spPr>
          <a:xfrm>
            <a:off x="1209675" y="4210050"/>
            <a:ext cx="15811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00" b="1">
                <a:solidFill>
                  <a:srgbClr val="1F6D42"/>
                </a:solidFill>
              </a:defRPr>
            </a:pPr>
            <a:r>
              <a:rPr sz="1200" b="1">
                <a:solidFill>
                  <a:srgbClr val="1F6D42"/>
                </a:solidFill>
              </a:rPr>
              <a:t>并发症风险</a:t>
            </a:r>
            <a:endParaRPr sz="1200" b="1">
              <a:solidFill>
                <a:srgbClr val="1F6D42"/>
              </a:solidFill>
            </a:endParaRPr>
          </a:p>
        </p:txBody>
      </p:sp>
      <p:sp>
        <p:nvSpPr>
          <p:cNvPr id="34" name="Rectangles 33"/>
          <p:cNvSpPr>
            <a:spLocks noGrp="1"/>
          </p:cNvSpPr>
          <p:nvPr/>
        </p:nvSpPr>
        <p:spPr>
          <a:xfrm>
            <a:off x="2905125" y="4067175"/>
            <a:ext cx="4333875" cy="552450"/>
          </a:xfrm>
          <a:prstGeom prst="rect">
            <a:avLst/>
          </a:prstGeom>
          <a:solidFill>
            <a:srgbClr val="F0F7F1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35" name="Rectangles 34"/>
          <p:cNvSpPr>
            <a:spLocks noGrp="1"/>
          </p:cNvSpPr>
          <p:nvPr/>
        </p:nvSpPr>
        <p:spPr>
          <a:xfrm>
            <a:off x="3019425" y="4210050"/>
            <a:ext cx="41052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00" b="0">
                <a:solidFill>
                  <a:srgbClr val="203B31"/>
                </a:solidFill>
              </a:defRPr>
            </a:pPr>
            <a:r>
              <a:rPr sz="1200" b="0">
                <a:solidFill>
                  <a:srgbClr val="203B31"/>
                </a:solidFill>
              </a:rPr>
              <a:t>多数较低</a:t>
            </a:r>
            <a:endParaRPr sz="1200" b="0">
              <a:solidFill>
                <a:srgbClr val="203B31"/>
              </a:solidFill>
            </a:endParaRPr>
          </a:p>
        </p:txBody>
      </p:sp>
      <p:sp>
        <p:nvSpPr>
          <p:cNvPr id="36" name="Rectangles 35"/>
          <p:cNvSpPr>
            <a:spLocks noGrp="1"/>
          </p:cNvSpPr>
          <p:nvPr/>
        </p:nvSpPr>
        <p:spPr>
          <a:xfrm>
            <a:off x="7239000" y="4067175"/>
            <a:ext cx="4333875" cy="552450"/>
          </a:xfrm>
          <a:prstGeom prst="rect">
            <a:avLst/>
          </a:prstGeom>
          <a:solidFill>
            <a:srgbClr val="F0F7F1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37" name="Rectangles 36"/>
          <p:cNvSpPr>
            <a:spLocks noGrp="1"/>
          </p:cNvSpPr>
          <p:nvPr/>
        </p:nvSpPr>
        <p:spPr>
          <a:xfrm>
            <a:off x="7353300" y="4210050"/>
            <a:ext cx="41052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00" b="0">
                <a:solidFill>
                  <a:srgbClr val="203B31"/>
                </a:solidFill>
              </a:defRPr>
            </a:pPr>
            <a:r>
              <a:rPr sz="1200" b="0">
                <a:solidFill>
                  <a:srgbClr val="203B31"/>
                </a:solidFill>
              </a:rPr>
              <a:t>重点人群可发生肺炎等并发症</a:t>
            </a:r>
            <a:endParaRPr sz="1200" b="0">
              <a:solidFill>
                <a:srgbClr val="203B31"/>
              </a:solidFill>
            </a:endParaRPr>
          </a:p>
        </p:txBody>
      </p:sp>
      <p:sp>
        <p:nvSpPr>
          <p:cNvPr id="38" name="Rectangles 37"/>
          <p:cNvSpPr>
            <a:spLocks noGrp="1"/>
          </p:cNvSpPr>
          <p:nvPr/>
        </p:nvSpPr>
        <p:spPr>
          <a:xfrm>
            <a:off x="1095375" y="4619625"/>
            <a:ext cx="1809750" cy="552450"/>
          </a:xfrm>
          <a:prstGeom prst="rect">
            <a:avLst/>
          </a:prstGeom>
          <a:solidFill>
            <a:srgbClr val="FFFFFF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39" name="Rectangles 38"/>
          <p:cNvSpPr>
            <a:spLocks noGrp="1"/>
          </p:cNvSpPr>
          <p:nvPr/>
        </p:nvSpPr>
        <p:spPr>
          <a:xfrm>
            <a:off x="1209675" y="4762500"/>
            <a:ext cx="15811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00" b="1">
                <a:solidFill>
                  <a:srgbClr val="1F6D42"/>
                </a:solidFill>
              </a:defRPr>
            </a:pPr>
            <a:r>
              <a:rPr sz="1200" b="1">
                <a:solidFill>
                  <a:srgbClr val="1F6D42"/>
                </a:solidFill>
              </a:rPr>
              <a:t>处理策略</a:t>
            </a:r>
            <a:endParaRPr sz="1200" b="1">
              <a:solidFill>
                <a:srgbClr val="1F6D42"/>
              </a:solidFill>
            </a:endParaRPr>
          </a:p>
        </p:txBody>
      </p:sp>
      <p:sp>
        <p:nvSpPr>
          <p:cNvPr id="40" name="Rectangles 39"/>
          <p:cNvSpPr>
            <a:spLocks noGrp="1"/>
          </p:cNvSpPr>
          <p:nvPr/>
        </p:nvSpPr>
        <p:spPr>
          <a:xfrm>
            <a:off x="2905125" y="4619625"/>
            <a:ext cx="4333875" cy="552450"/>
          </a:xfrm>
          <a:prstGeom prst="rect">
            <a:avLst/>
          </a:prstGeom>
          <a:solidFill>
            <a:srgbClr val="FFFFFF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41" name="Rectangles 40"/>
          <p:cNvSpPr>
            <a:spLocks noGrp="1"/>
          </p:cNvSpPr>
          <p:nvPr/>
        </p:nvSpPr>
        <p:spPr>
          <a:xfrm>
            <a:off x="3019425" y="4762500"/>
            <a:ext cx="41052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00" b="0">
                <a:solidFill>
                  <a:srgbClr val="203B31"/>
                </a:solidFill>
              </a:defRPr>
            </a:pPr>
            <a:r>
              <a:rPr sz="1200" b="0">
                <a:solidFill>
                  <a:srgbClr val="203B31"/>
                </a:solidFill>
              </a:rPr>
              <a:t>观察、休息、对症处理</a:t>
            </a:r>
            <a:endParaRPr sz="1200" b="0">
              <a:solidFill>
                <a:srgbClr val="203B31"/>
              </a:solidFill>
            </a:endParaRPr>
          </a:p>
        </p:txBody>
      </p:sp>
      <p:sp>
        <p:nvSpPr>
          <p:cNvPr id="42" name="Rectangles 41"/>
          <p:cNvSpPr>
            <a:spLocks noGrp="1"/>
          </p:cNvSpPr>
          <p:nvPr/>
        </p:nvSpPr>
        <p:spPr>
          <a:xfrm>
            <a:off x="7239000" y="4619625"/>
            <a:ext cx="4333875" cy="552450"/>
          </a:xfrm>
          <a:prstGeom prst="rect">
            <a:avLst/>
          </a:prstGeom>
          <a:solidFill>
            <a:srgbClr val="FFFFFF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43" name="Rectangles 42"/>
          <p:cNvSpPr>
            <a:spLocks noGrp="1"/>
          </p:cNvSpPr>
          <p:nvPr/>
        </p:nvSpPr>
        <p:spPr>
          <a:xfrm>
            <a:off x="7353300" y="4762500"/>
            <a:ext cx="41052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00" b="0">
                <a:solidFill>
                  <a:srgbClr val="203B31"/>
                </a:solidFill>
              </a:defRPr>
            </a:pPr>
            <a:r>
              <a:rPr sz="1200" b="0">
                <a:solidFill>
                  <a:srgbClr val="203B31"/>
                </a:solidFill>
              </a:rPr>
              <a:t>重点人群应尽早咨询医生</a:t>
            </a:r>
            <a:endParaRPr sz="1200" b="0">
              <a:solidFill>
                <a:srgbClr val="203B3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5" name="Picture 24"/>
          <p:cNvPicPr>
            <a:picLocks noChangeAspect="1"/>
          </p:cNvPicPr>
          <p:nvPr/>
        </p:nvPicPr>
        <p:blipFill>
          <a:blip r:embed="rId1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s 1"/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0">
            <a:noFill/>
            <a:prstDash val="solid"/>
          </a:ln>
        </p:spPr>
      </p:sp>
      <p:sp>
        <p:nvSpPr>
          <p:cNvPr id="3" name="Rectangles 2"/>
          <p:cNvSpPr>
            <a:spLocks noGrp="1"/>
          </p:cNvSpPr>
          <p:nvPr/>
        </p:nvSpPr>
        <p:spPr>
          <a:xfrm>
            <a:off x="0" y="0"/>
            <a:ext cx="12192000" cy="742950"/>
          </a:xfrm>
          <a:prstGeom prst="rect">
            <a:avLst/>
          </a:prstGeom>
          <a:ln w="0">
            <a:noFill/>
            <a:prstDash val="solid"/>
          </a:ln>
        </p:spPr>
      </p:sp>
      <p:sp>
        <p:nvSpPr>
          <p:cNvPr id="4" name="Rectangles 3"/>
          <p:cNvSpPr>
            <a:spLocks noGrp="1"/>
          </p:cNvSpPr>
          <p:nvPr/>
        </p:nvSpPr>
        <p:spPr>
          <a:xfrm>
            <a:off x="685800" y="266700"/>
            <a:ext cx="5143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050" b="1">
                <a:solidFill>
                  <a:srgbClr val="536F62"/>
                </a:solidFill>
              </a:defRPr>
            </a:pPr>
            <a:r>
              <a:rPr sz="1050" b="1">
                <a:solidFill>
                  <a:srgbClr val="536F62"/>
                </a:solidFill>
              </a:rPr>
              <a:t>蒲公英计划 · 呼吸道感染性疾病科普</a:t>
            </a:r>
            <a:endParaRPr sz="1050" b="1">
              <a:solidFill>
                <a:srgbClr val="536F62"/>
              </a:solidFill>
            </a:endParaRPr>
          </a:p>
        </p:txBody>
      </p:sp>
      <p:sp>
        <p:nvSpPr>
          <p:cNvPr id="5" name="Rectangles 4"/>
          <p:cNvSpPr>
            <a:spLocks noGrp="1"/>
          </p:cNvSpPr>
          <p:nvPr/>
        </p:nvSpPr>
        <p:spPr>
          <a:xfrm>
            <a:off x="685800" y="895350"/>
            <a:ext cx="88582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2700" b="1">
                <a:solidFill>
                  <a:srgbClr val="1F6D42"/>
                </a:solidFill>
              </a:defRPr>
            </a:pPr>
            <a:r>
              <a:rPr sz="2700" b="1">
                <a:solidFill>
                  <a:srgbClr val="1F6D42"/>
                </a:solidFill>
              </a:rPr>
              <a:t>五、重点保护人群</a:t>
            </a:r>
            <a:endParaRPr sz="2700" b="1">
              <a:solidFill>
                <a:srgbClr val="1F6D42"/>
              </a:solidFill>
            </a:endParaRPr>
          </a:p>
        </p:txBody>
      </p:sp>
      <p:sp>
        <p:nvSpPr>
          <p:cNvPr id="6" name="Rectangles 5"/>
          <p:cNvSpPr>
            <a:spLocks noGrp="1"/>
          </p:cNvSpPr>
          <p:nvPr/>
        </p:nvSpPr>
        <p:spPr>
          <a:xfrm>
            <a:off x="685800" y="1504950"/>
            <a:ext cx="1809750" cy="28575"/>
          </a:xfrm>
          <a:prstGeom prst="rect">
            <a:avLst/>
          </a:prstGeom>
          <a:solidFill>
            <a:srgbClr val="BFD9C8"/>
          </a:solidFill>
          <a:ln w="0">
            <a:noFill/>
            <a:prstDash val="solid"/>
          </a:ln>
        </p:spPr>
      </p:sp>
      <p:sp>
        <p:nvSpPr>
          <p:cNvPr id="7" name="Rectangles 6"/>
          <p:cNvSpPr>
            <a:spLocks noGrp="1"/>
          </p:cNvSpPr>
          <p:nvPr/>
        </p:nvSpPr>
        <p:spPr>
          <a:xfrm>
            <a:off x="11049000" y="6324600"/>
            <a:ext cx="4572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900" b="1">
                <a:solidFill>
                  <a:srgbClr val="1F6D42"/>
                </a:solidFill>
              </a:defRPr>
            </a:pPr>
            <a:r>
              <a:rPr sz="900" b="1">
                <a:solidFill>
                  <a:srgbClr val="1F6D42"/>
                </a:solidFill>
              </a:rPr>
              <a:t>06</a:t>
            </a:r>
            <a:endParaRPr sz="900" b="1">
              <a:solidFill>
                <a:srgbClr val="1F6D42"/>
              </a:solidFill>
            </a:endParaRPr>
          </a:p>
        </p:txBody>
      </p:sp>
      <p:sp>
        <p:nvSpPr>
          <p:cNvPr id="8" name="Rounded Rectangle 7"/>
          <p:cNvSpPr>
            <a:spLocks noGrp="1"/>
          </p:cNvSpPr>
          <p:nvPr/>
        </p:nvSpPr>
        <p:spPr>
          <a:xfrm>
            <a:off x="742950" y="2076450"/>
            <a:ext cx="1790700" cy="2286000"/>
          </a:xfrm>
          <a:prstGeom prst="roundRect">
            <a:avLst>
              <a:gd name="adj" fmla="val 4255"/>
            </a:avLst>
          </a:prstGeom>
          <a:solidFill>
            <a:srgbClr val="FFFFFF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9" name="Rectangles 8"/>
          <p:cNvSpPr>
            <a:spLocks noGrp="1"/>
          </p:cNvSpPr>
          <p:nvPr/>
        </p:nvSpPr>
        <p:spPr>
          <a:xfrm>
            <a:off x="914400" y="2428875"/>
            <a:ext cx="14478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650" b="1">
                <a:solidFill>
                  <a:srgbClr val="1F6D42"/>
                </a:solidFill>
              </a:defRPr>
            </a:pPr>
            <a:r>
              <a:rPr sz="1650" b="1">
                <a:solidFill>
                  <a:srgbClr val="1F6D42"/>
                </a:solidFill>
              </a:rPr>
              <a:t>≥65岁老年人</a:t>
            </a:r>
            <a:endParaRPr sz="1650" b="1">
              <a:solidFill>
                <a:srgbClr val="1F6D42"/>
              </a:solidFill>
            </a:endParaRPr>
          </a:p>
        </p:txBody>
      </p:sp>
      <p:sp>
        <p:nvSpPr>
          <p:cNvPr id="10" name="Rectangles 9"/>
          <p:cNvSpPr>
            <a:spLocks noGrp="1"/>
          </p:cNvSpPr>
          <p:nvPr/>
        </p:nvSpPr>
        <p:spPr>
          <a:xfrm>
            <a:off x="933450" y="3238500"/>
            <a:ext cx="14097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125">
                <a:solidFill>
                  <a:srgbClr val="536F62"/>
                </a:solidFill>
              </a:defRPr>
            </a:pPr>
            <a:r>
              <a:rPr sz="1125">
                <a:solidFill>
                  <a:srgbClr val="536F62"/>
                </a:solidFill>
              </a:rPr>
              <a:t>免疫功能下降，基础疾病更常见</a:t>
            </a:r>
            <a:endParaRPr sz="1125">
              <a:solidFill>
                <a:srgbClr val="536F62"/>
              </a:solidFill>
            </a:endParaRPr>
          </a:p>
        </p:txBody>
      </p:sp>
      <p:sp>
        <p:nvSpPr>
          <p:cNvPr id="11" name="Rounded Rectangle 10"/>
          <p:cNvSpPr>
            <a:spLocks noGrp="1"/>
          </p:cNvSpPr>
          <p:nvPr/>
        </p:nvSpPr>
        <p:spPr>
          <a:xfrm>
            <a:off x="2895600" y="2076450"/>
            <a:ext cx="1790700" cy="2286000"/>
          </a:xfrm>
          <a:prstGeom prst="roundRect">
            <a:avLst>
              <a:gd name="adj" fmla="val 4255"/>
            </a:avLst>
          </a:prstGeom>
          <a:solidFill>
            <a:srgbClr val="FFFFFF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12" name="Rectangles 11"/>
          <p:cNvSpPr>
            <a:spLocks noGrp="1"/>
          </p:cNvSpPr>
          <p:nvPr/>
        </p:nvSpPr>
        <p:spPr>
          <a:xfrm>
            <a:off x="3067050" y="2428875"/>
            <a:ext cx="14478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650" b="1">
                <a:solidFill>
                  <a:srgbClr val="1F6D42"/>
                </a:solidFill>
              </a:defRPr>
            </a:pPr>
            <a:r>
              <a:rPr sz="1650" b="1">
                <a:solidFill>
                  <a:srgbClr val="1F6D42"/>
                </a:solidFill>
              </a:rPr>
              <a:t>5岁以下儿童</a:t>
            </a:r>
            <a:endParaRPr sz="1650" b="1">
              <a:solidFill>
                <a:srgbClr val="1F6D42"/>
              </a:solidFill>
            </a:endParaRPr>
          </a:p>
        </p:txBody>
      </p:sp>
      <p:sp>
        <p:nvSpPr>
          <p:cNvPr id="13" name="Rectangles 12"/>
          <p:cNvSpPr>
            <a:spLocks noGrp="1"/>
          </p:cNvSpPr>
          <p:nvPr/>
        </p:nvSpPr>
        <p:spPr>
          <a:xfrm>
            <a:off x="3086100" y="3238500"/>
            <a:ext cx="14097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125">
                <a:solidFill>
                  <a:srgbClr val="536F62"/>
                </a:solidFill>
              </a:defRPr>
            </a:pPr>
            <a:r>
              <a:rPr sz="1125">
                <a:solidFill>
                  <a:srgbClr val="536F62"/>
                </a:solidFill>
              </a:rPr>
              <a:t>尤其2岁以下儿童并发症风险更高</a:t>
            </a:r>
            <a:endParaRPr sz="1125">
              <a:solidFill>
                <a:srgbClr val="536F62"/>
              </a:solidFill>
            </a:endParaRPr>
          </a:p>
        </p:txBody>
      </p:sp>
      <p:sp>
        <p:nvSpPr>
          <p:cNvPr id="14" name="Rounded Rectangle 13"/>
          <p:cNvSpPr>
            <a:spLocks noGrp="1"/>
          </p:cNvSpPr>
          <p:nvPr/>
        </p:nvSpPr>
        <p:spPr>
          <a:xfrm>
            <a:off x="5048250" y="2076450"/>
            <a:ext cx="1790700" cy="2286000"/>
          </a:xfrm>
          <a:prstGeom prst="roundRect">
            <a:avLst>
              <a:gd name="adj" fmla="val 4255"/>
            </a:avLst>
          </a:prstGeom>
          <a:solidFill>
            <a:srgbClr val="FFFFFF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15" name="Rectangles 14"/>
          <p:cNvSpPr>
            <a:spLocks noGrp="1"/>
          </p:cNvSpPr>
          <p:nvPr/>
        </p:nvSpPr>
        <p:spPr>
          <a:xfrm>
            <a:off x="5219700" y="2428875"/>
            <a:ext cx="14478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650" b="1">
                <a:solidFill>
                  <a:srgbClr val="1F6D42"/>
                </a:solidFill>
              </a:defRPr>
            </a:pPr>
            <a:r>
              <a:rPr sz="1650" b="1">
                <a:solidFill>
                  <a:srgbClr val="1F6D42"/>
                </a:solidFill>
              </a:rPr>
              <a:t>孕妇</a:t>
            </a:r>
            <a:endParaRPr sz="1650" b="1">
              <a:solidFill>
                <a:srgbClr val="1F6D42"/>
              </a:solidFill>
            </a:endParaRPr>
          </a:p>
        </p:txBody>
      </p:sp>
      <p:sp>
        <p:nvSpPr>
          <p:cNvPr id="16" name="Rectangles 15"/>
          <p:cNvSpPr>
            <a:spLocks noGrp="1"/>
          </p:cNvSpPr>
          <p:nvPr/>
        </p:nvSpPr>
        <p:spPr>
          <a:xfrm>
            <a:off x="5238750" y="3238500"/>
            <a:ext cx="14097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125">
                <a:solidFill>
                  <a:srgbClr val="536F62"/>
                </a:solidFill>
              </a:defRPr>
            </a:pPr>
            <a:r>
              <a:rPr sz="1125">
                <a:solidFill>
                  <a:srgbClr val="536F62"/>
                </a:solidFill>
              </a:rPr>
              <a:t>妊娠期生理变化增加重症风险</a:t>
            </a:r>
            <a:endParaRPr sz="1125">
              <a:solidFill>
                <a:srgbClr val="536F62"/>
              </a:solidFill>
            </a:endParaRPr>
          </a:p>
        </p:txBody>
      </p:sp>
      <p:sp>
        <p:nvSpPr>
          <p:cNvPr id="17" name="Rounded Rectangle 16"/>
          <p:cNvSpPr>
            <a:spLocks noGrp="1"/>
          </p:cNvSpPr>
          <p:nvPr/>
        </p:nvSpPr>
        <p:spPr>
          <a:xfrm>
            <a:off x="7200900" y="2076450"/>
            <a:ext cx="1790700" cy="2286000"/>
          </a:xfrm>
          <a:prstGeom prst="roundRect">
            <a:avLst>
              <a:gd name="adj" fmla="val 4255"/>
            </a:avLst>
          </a:prstGeom>
          <a:solidFill>
            <a:srgbClr val="FFFFFF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18" name="Rectangles 17"/>
          <p:cNvSpPr>
            <a:spLocks noGrp="1"/>
          </p:cNvSpPr>
          <p:nvPr/>
        </p:nvSpPr>
        <p:spPr>
          <a:xfrm>
            <a:off x="7372350" y="2428875"/>
            <a:ext cx="14478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650" b="1">
                <a:solidFill>
                  <a:srgbClr val="1F6D42"/>
                </a:solidFill>
              </a:defRPr>
            </a:pPr>
            <a:r>
              <a:rPr sz="1650" b="1">
                <a:solidFill>
                  <a:srgbClr val="1F6D42"/>
                </a:solidFill>
              </a:rPr>
              <a:t>慢性病患者</a:t>
            </a:r>
            <a:endParaRPr sz="1650" b="1">
              <a:solidFill>
                <a:srgbClr val="1F6D42"/>
              </a:solidFill>
            </a:endParaRPr>
          </a:p>
        </p:txBody>
      </p:sp>
      <p:sp>
        <p:nvSpPr>
          <p:cNvPr id="19" name="Rectangles 18"/>
          <p:cNvSpPr>
            <a:spLocks noGrp="1"/>
          </p:cNvSpPr>
          <p:nvPr/>
        </p:nvSpPr>
        <p:spPr>
          <a:xfrm>
            <a:off x="7391400" y="3238500"/>
            <a:ext cx="14097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125">
                <a:solidFill>
                  <a:srgbClr val="536F62"/>
                </a:solidFill>
              </a:defRPr>
            </a:pPr>
            <a:r>
              <a:rPr sz="1125">
                <a:solidFill>
                  <a:srgbClr val="536F62"/>
                </a:solidFill>
              </a:rPr>
              <a:t>哮喘、糖尿病、心肺疾病等</a:t>
            </a:r>
            <a:endParaRPr sz="1125">
              <a:solidFill>
                <a:srgbClr val="536F62"/>
              </a:solidFill>
            </a:endParaRPr>
          </a:p>
        </p:txBody>
      </p:sp>
      <p:sp>
        <p:nvSpPr>
          <p:cNvPr id="20" name="Rounded Rectangle 19"/>
          <p:cNvSpPr>
            <a:spLocks noGrp="1"/>
          </p:cNvSpPr>
          <p:nvPr/>
        </p:nvSpPr>
        <p:spPr>
          <a:xfrm>
            <a:off x="9353550" y="2076450"/>
            <a:ext cx="1790700" cy="2286000"/>
          </a:xfrm>
          <a:prstGeom prst="roundRect">
            <a:avLst>
              <a:gd name="adj" fmla="val 4255"/>
            </a:avLst>
          </a:prstGeom>
          <a:solidFill>
            <a:srgbClr val="FFFFFF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21" name="Rectangles 20"/>
          <p:cNvSpPr>
            <a:spLocks noGrp="1"/>
          </p:cNvSpPr>
          <p:nvPr/>
        </p:nvSpPr>
        <p:spPr>
          <a:xfrm>
            <a:off x="9525000" y="2428875"/>
            <a:ext cx="14478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650" b="1">
                <a:solidFill>
                  <a:srgbClr val="1F6D42"/>
                </a:solidFill>
              </a:defRPr>
            </a:pPr>
            <a:r>
              <a:rPr sz="1650" b="1">
                <a:solidFill>
                  <a:srgbClr val="1F6D42"/>
                </a:solidFill>
              </a:rPr>
              <a:t>照护与医务人员</a:t>
            </a:r>
            <a:endParaRPr sz="1650" b="1">
              <a:solidFill>
                <a:srgbClr val="1F6D42"/>
              </a:solidFill>
            </a:endParaRPr>
          </a:p>
        </p:txBody>
      </p:sp>
      <p:sp>
        <p:nvSpPr>
          <p:cNvPr id="22" name="Rectangles 21"/>
          <p:cNvSpPr>
            <a:spLocks noGrp="1"/>
          </p:cNvSpPr>
          <p:nvPr/>
        </p:nvSpPr>
        <p:spPr>
          <a:xfrm>
            <a:off x="9544050" y="3238500"/>
            <a:ext cx="14097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125">
                <a:solidFill>
                  <a:srgbClr val="536F62"/>
                </a:solidFill>
              </a:defRPr>
            </a:pPr>
            <a:r>
              <a:rPr sz="1125">
                <a:solidFill>
                  <a:srgbClr val="536F62"/>
                </a:solidFill>
              </a:rPr>
              <a:t>接触频繁，需保护自身和服务对象</a:t>
            </a:r>
            <a:endParaRPr sz="1125">
              <a:solidFill>
                <a:srgbClr val="536F62"/>
              </a:solidFill>
            </a:endParaRPr>
          </a:p>
        </p:txBody>
      </p:sp>
      <p:sp>
        <p:nvSpPr>
          <p:cNvPr id="23" name="Rounded Rectangle 22"/>
          <p:cNvSpPr>
            <a:spLocks noGrp="1"/>
          </p:cNvSpPr>
          <p:nvPr/>
        </p:nvSpPr>
        <p:spPr>
          <a:xfrm>
            <a:off x="3333750" y="4953000"/>
            <a:ext cx="5524500" cy="323850"/>
          </a:xfrm>
          <a:prstGeom prst="roundRect">
            <a:avLst>
              <a:gd name="adj" fmla="val 47059"/>
            </a:avLst>
          </a:prstGeom>
          <a:solidFill>
            <a:srgbClr val="E4F3E8"/>
          </a:solidFill>
          <a:ln w="9525">
            <a:noFill/>
            <a:prstDash val="solid"/>
          </a:ln>
        </p:spPr>
      </p:sp>
      <p:sp>
        <p:nvSpPr>
          <p:cNvPr id="24" name="Rectangles 23"/>
          <p:cNvSpPr>
            <a:spLocks noGrp="1"/>
          </p:cNvSpPr>
          <p:nvPr/>
        </p:nvSpPr>
        <p:spPr>
          <a:xfrm>
            <a:off x="3467100" y="5019675"/>
            <a:ext cx="52578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050" b="1">
                <a:solidFill>
                  <a:srgbClr val="1F6D42"/>
                </a:solidFill>
              </a:defRPr>
            </a:pPr>
            <a:r>
              <a:rPr sz="1050" b="1">
                <a:solidFill>
                  <a:srgbClr val="1F6D42"/>
                </a:solidFill>
              </a:rPr>
              <a:t>高风险人群出现流感样症状，应更早咨询医生</a:t>
            </a:r>
            <a:endParaRPr sz="1050" b="1">
              <a:solidFill>
                <a:srgbClr val="1F6D42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3" name="Picture 22"/>
          <p:cNvPicPr>
            <a:picLocks noChangeAspect="1"/>
          </p:cNvPicPr>
          <p:nvPr/>
        </p:nvPicPr>
        <p:blipFill>
          <a:blip r:embed="rId1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s 1"/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0">
            <a:noFill/>
            <a:prstDash val="solid"/>
          </a:ln>
        </p:spPr>
      </p:sp>
      <p:sp>
        <p:nvSpPr>
          <p:cNvPr id="3" name="Rectangles 2"/>
          <p:cNvSpPr>
            <a:spLocks noGrp="1"/>
          </p:cNvSpPr>
          <p:nvPr/>
        </p:nvSpPr>
        <p:spPr>
          <a:xfrm>
            <a:off x="0" y="0"/>
            <a:ext cx="12192000" cy="742950"/>
          </a:xfrm>
          <a:prstGeom prst="rect">
            <a:avLst/>
          </a:prstGeom>
          <a:ln w="0">
            <a:noFill/>
            <a:prstDash val="solid"/>
          </a:ln>
        </p:spPr>
      </p:sp>
      <p:sp>
        <p:nvSpPr>
          <p:cNvPr id="4" name="Rectangles 3"/>
          <p:cNvSpPr>
            <a:spLocks noGrp="1"/>
          </p:cNvSpPr>
          <p:nvPr/>
        </p:nvSpPr>
        <p:spPr>
          <a:xfrm>
            <a:off x="685800" y="266700"/>
            <a:ext cx="5143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050" b="1">
                <a:solidFill>
                  <a:srgbClr val="536F62"/>
                </a:solidFill>
              </a:defRPr>
            </a:pPr>
            <a:r>
              <a:rPr sz="1050" b="1">
                <a:solidFill>
                  <a:srgbClr val="536F62"/>
                </a:solidFill>
              </a:rPr>
              <a:t>蒲公英计划 · 呼吸道感染性疾病科普</a:t>
            </a:r>
            <a:endParaRPr sz="1050" b="1">
              <a:solidFill>
                <a:srgbClr val="536F62"/>
              </a:solidFill>
            </a:endParaRPr>
          </a:p>
        </p:txBody>
      </p:sp>
      <p:sp>
        <p:nvSpPr>
          <p:cNvPr id="5" name="Rectangles 4"/>
          <p:cNvSpPr>
            <a:spLocks noGrp="1"/>
          </p:cNvSpPr>
          <p:nvPr/>
        </p:nvSpPr>
        <p:spPr>
          <a:xfrm>
            <a:off x="685800" y="895350"/>
            <a:ext cx="88582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2700" b="1">
                <a:solidFill>
                  <a:srgbClr val="1F6D42"/>
                </a:solidFill>
              </a:defRPr>
            </a:pPr>
            <a:r>
              <a:rPr sz="2700" b="1">
                <a:solidFill>
                  <a:srgbClr val="1F6D42"/>
                </a:solidFill>
              </a:rPr>
              <a:t>六、预防策略：多层防护同时发挥作用</a:t>
            </a:r>
            <a:endParaRPr sz="2700" b="1">
              <a:solidFill>
                <a:srgbClr val="1F6D42"/>
              </a:solidFill>
            </a:endParaRPr>
          </a:p>
        </p:txBody>
      </p:sp>
      <p:sp>
        <p:nvSpPr>
          <p:cNvPr id="6" name="Rectangles 5"/>
          <p:cNvSpPr>
            <a:spLocks noGrp="1"/>
          </p:cNvSpPr>
          <p:nvPr/>
        </p:nvSpPr>
        <p:spPr>
          <a:xfrm>
            <a:off x="685800" y="1504950"/>
            <a:ext cx="1809750" cy="28575"/>
          </a:xfrm>
          <a:prstGeom prst="rect">
            <a:avLst/>
          </a:prstGeom>
          <a:solidFill>
            <a:srgbClr val="BFD9C8"/>
          </a:solidFill>
          <a:ln w="0">
            <a:noFill/>
            <a:prstDash val="solid"/>
          </a:ln>
        </p:spPr>
      </p:sp>
      <p:sp>
        <p:nvSpPr>
          <p:cNvPr id="7" name="Rectangles 6"/>
          <p:cNvSpPr>
            <a:spLocks noGrp="1"/>
          </p:cNvSpPr>
          <p:nvPr/>
        </p:nvSpPr>
        <p:spPr>
          <a:xfrm>
            <a:off x="11049000" y="6324600"/>
            <a:ext cx="4572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900" b="1">
                <a:solidFill>
                  <a:srgbClr val="1F6D42"/>
                </a:solidFill>
              </a:defRPr>
            </a:pPr>
            <a:r>
              <a:rPr sz="900" b="1">
                <a:solidFill>
                  <a:srgbClr val="1F6D42"/>
                </a:solidFill>
              </a:rPr>
              <a:t>07</a:t>
            </a:r>
            <a:endParaRPr sz="900" b="1">
              <a:solidFill>
                <a:srgbClr val="1F6D42"/>
              </a:solidFill>
            </a:endParaRPr>
          </a:p>
        </p:txBody>
      </p:sp>
      <p:sp>
        <p:nvSpPr>
          <p:cNvPr id="8" name="Rounded Rectangle 7"/>
          <p:cNvSpPr>
            <a:spLocks noGrp="1"/>
          </p:cNvSpPr>
          <p:nvPr/>
        </p:nvSpPr>
        <p:spPr>
          <a:xfrm>
            <a:off x="1714500" y="1905000"/>
            <a:ext cx="8763000" cy="514350"/>
          </a:xfrm>
          <a:prstGeom prst="roundRect">
            <a:avLst>
              <a:gd name="adj" fmla="val 11111"/>
            </a:avLst>
          </a:prstGeom>
          <a:solidFill>
            <a:srgbClr val="F0F7F1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9" name="Rectangles 8"/>
          <p:cNvSpPr>
            <a:spLocks noGrp="1"/>
          </p:cNvSpPr>
          <p:nvPr/>
        </p:nvSpPr>
        <p:spPr>
          <a:xfrm>
            <a:off x="2047875" y="2047875"/>
            <a:ext cx="1619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425" b="1">
                <a:solidFill>
                  <a:srgbClr val="1F6D42"/>
                </a:solidFill>
              </a:defRPr>
            </a:pPr>
            <a:r>
              <a:rPr sz="1425" b="1">
                <a:solidFill>
                  <a:srgbClr val="1F6D42"/>
                </a:solidFill>
              </a:rPr>
              <a:t>疫苗接种</a:t>
            </a:r>
            <a:endParaRPr sz="1425" b="1">
              <a:solidFill>
                <a:srgbClr val="1F6D42"/>
              </a:solidFill>
            </a:endParaRPr>
          </a:p>
        </p:txBody>
      </p:sp>
      <p:sp>
        <p:nvSpPr>
          <p:cNvPr id="10" name="Rectangles 9"/>
          <p:cNvSpPr>
            <a:spLocks noGrp="1"/>
          </p:cNvSpPr>
          <p:nvPr/>
        </p:nvSpPr>
        <p:spPr>
          <a:xfrm>
            <a:off x="4000500" y="2047875"/>
            <a:ext cx="5905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350">
                <a:solidFill>
                  <a:srgbClr val="203B31"/>
                </a:solidFill>
              </a:defRPr>
            </a:pPr>
            <a:r>
              <a:rPr sz="1350">
                <a:solidFill>
                  <a:srgbClr val="203B31"/>
                </a:solidFill>
              </a:rPr>
              <a:t>降低流感及严重结局风险，是重要的预防措施</a:t>
            </a:r>
            <a:endParaRPr sz="1350">
              <a:solidFill>
                <a:srgbClr val="203B31"/>
              </a:solidFill>
            </a:endParaRPr>
          </a:p>
        </p:txBody>
      </p:sp>
      <p:sp>
        <p:nvSpPr>
          <p:cNvPr id="11" name="Rounded Rectangle 10"/>
          <p:cNvSpPr>
            <a:spLocks noGrp="1"/>
          </p:cNvSpPr>
          <p:nvPr/>
        </p:nvSpPr>
        <p:spPr>
          <a:xfrm>
            <a:off x="1714500" y="2590800"/>
            <a:ext cx="8763000" cy="51435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12" name="Rectangles 11"/>
          <p:cNvSpPr>
            <a:spLocks noGrp="1"/>
          </p:cNvSpPr>
          <p:nvPr/>
        </p:nvSpPr>
        <p:spPr>
          <a:xfrm>
            <a:off x="2047875" y="2733675"/>
            <a:ext cx="1619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425" b="1">
                <a:solidFill>
                  <a:srgbClr val="3F8EA3"/>
                </a:solidFill>
              </a:defRPr>
            </a:pPr>
            <a:r>
              <a:rPr sz="1425" b="1">
                <a:solidFill>
                  <a:srgbClr val="3F8EA3"/>
                </a:solidFill>
              </a:rPr>
              <a:t>手卫生</a:t>
            </a:r>
            <a:endParaRPr sz="1425" b="1">
              <a:solidFill>
                <a:srgbClr val="3F8EA3"/>
              </a:solidFill>
            </a:endParaRPr>
          </a:p>
        </p:txBody>
      </p:sp>
      <p:sp>
        <p:nvSpPr>
          <p:cNvPr id="13" name="Rectangles 12"/>
          <p:cNvSpPr>
            <a:spLocks noGrp="1"/>
          </p:cNvSpPr>
          <p:nvPr/>
        </p:nvSpPr>
        <p:spPr>
          <a:xfrm>
            <a:off x="4000500" y="2733675"/>
            <a:ext cx="5905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350">
                <a:solidFill>
                  <a:srgbClr val="203B31"/>
                </a:solidFill>
              </a:defRPr>
            </a:pPr>
            <a:r>
              <a:rPr sz="1350">
                <a:solidFill>
                  <a:srgbClr val="203B31"/>
                </a:solidFill>
              </a:rPr>
              <a:t>减少手到口鼻眼的接触传播</a:t>
            </a:r>
            <a:endParaRPr sz="1350">
              <a:solidFill>
                <a:srgbClr val="203B31"/>
              </a:solidFill>
            </a:endParaRPr>
          </a:p>
        </p:txBody>
      </p:sp>
      <p:sp>
        <p:nvSpPr>
          <p:cNvPr id="14" name="Rounded Rectangle 13"/>
          <p:cNvSpPr>
            <a:spLocks noGrp="1"/>
          </p:cNvSpPr>
          <p:nvPr/>
        </p:nvSpPr>
        <p:spPr>
          <a:xfrm>
            <a:off x="1714500" y="3276600"/>
            <a:ext cx="8763000" cy="514350"/>
          </a:xfrm>
          <a:prstGeom prst="roundRect">
            <a:avLst>
              <a:gd name="adj" fmla="val 11111"/>
            </a:avLst>
          </a:prstGeom>
          <a:solidFill>
            <a:srgbClr val="F0F7F1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15" name="Rectangles 14"/>
          <p:cNvSpPr>
            <a:spLocks noGrp="1"/>
          </p:cNvSpPr>
          <p:nvPr/>
        </p:nvSpPr>
        <p:spPr>
          <a:xfrm>
            <a:off x="2047875" y="3419475"/>
            <a:ext cx="1619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425" b="1">
                <a:solidFill>
                  <a:srgbClr val="A9792B"/>
                </a:solidFill>
              </a:defRPr>
            </a:pPr>
            <a:r>
              <a:rPr sz="1425" b="1">
                <a:solidFill>
                  <a:srgbClr val="A9792B"/>
                </a:solidFill>
              </a:rPr>
              <a:t>通风换气</a:t>
            </a:r>
            <a:endParaRPr sz="1425" b="1">
              <a:solidFill>
                <a:srgbClr val="A9792B"/>
              </a:solidFill>
            </a:endParaRPr>
          </a:p>
        </p:txBody>
      </p:sp>
      <p:sp>
        <p:nvSpPr>
          <p:cNvPr id="16" name="Rectangles 15"/>
          <p:cNvSpPr>
            <a:spLocks noGrp="1"/>
          </p:cNvSpPr>
          <p:nvPr/>
        </p:nvSpPr>
        <p:spPr>
          <a:xfrm>
            <a:off x="4000500" y="3419475"/>
            <a:ext cx="5905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350">
                <a:solidFill>
                  <a:srgbClr val="203B31"/>
                </a:solidFill>
              </a:defRPr>
            </a:pPr>
            <a:r>
              <a:rPr sz="1350">
                <a:solidFill>
                  <a:srgbClr val="203B31"/>
                </a:solidFill>
              </a:rPr>
              <a:t>降低室内病毒颗粒暴露风险</a:t>
            </a:r>
            <a:endParaRPr sz="1350">
              <a:solidFill>
                <a:srgbClr val="203B31"/>
              </a:solidFill>
            </a:endParaRPr>
          </a:p>
        </p:txBody>
      </p:sp>
      <p:sp>
        <p:nvSpPr>
          <p:cNvPr id="17" name="Rounded Rectangle 16"/>
          <p:cNvSpPr>
            <a:spLocks noGrp="1"/>
          </p:cNvSpPr>
          <p:nvPr/>
        </p:nvSpPr>
        <p:spPr>
          <a:xfrm>
            <a:off x="1714500" y="3962400"/>
            <a:ext cx="8763000" cy="51435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18" name="Rectangles 17"/>
          <p:cNvSpPr>
            <a:spLocks noGrp="1"/>
          </p:cNvSpPr>
          <p:nvPr/>
        </p:nvSpPr>
        <p:spPr>
          <a:xfrm>
            <a:off x="2047875" y="4105275"/>
            <a:ext cx="1619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425" b="1">
                <a:solidFill>
                  <a:srgbClr val="B9443D"/>
                </a:solidFill>
              </a:defRPr>
            </a:pPr>
            <a:r>
              <a:rPr sz="1425" b="1">
                <a:solidFill>
                  <a:srgbClr val="B9443D"/>
                </a:solidFill>
              </a:rPr>
              <a:t>咳嗽礼仪/口罩</a:t>
            </a:r>
            <a:endParaRPr sz="1425" b="1">
              <a:solidFill>
                <a:srgbClr val="B9443D"/>
              </a:solidFill>
            </a:endParaRPr>
          </a:p>
        </p:txBody>
      </p:sp>
      <p:sp>
        <p:nvSpPr>
          <p:cNvPr id="19" name="Rectangles 18"/>
          <p:cNvSpPr>
            <a:spLocks noGrp="1"/>
          </p:cNvSpPr>
          <p:nvPr/>
        </p:nvSpPr>
        <p:spPr>
          <a:xfrm>
            <a:off x="4000500" y="4105275"/>
            <a:ext cx="5905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350">
                <a:solidFill>
                  <a:srgbClr val="203B31"/>
                </a:solidFill>
              </a:defRPr>
            </a:pPr>
            <a:r>
              <a:rPr sz="1350">
                <a:solidFill>
                  <a:srgbClr val="203B31"/>
                </a:solidFill>
              </a:rPr>
              <a:t>减少症状期向周围人传播</a:t>
            </a:r>
            <a:endParaRPr sz="1350">
              <a:solidFill>
                <a:srgbClr val="203B31"/>
              </a:solidFill>
            </a:endParaRPr>
          </a:p>
        </p:txBody>
      </p:sp>
      <p:sp>
        <p:nvSpPr>
          <p:cNvPr id="20" name="Rounded Rectangle 19"/>
          <p:cNvSpPr>
            <a:spLocks noGrp="1"/>
          </p:cNvSpPr>
          <p:nvPr/>
        </p:nvSpPr>
        <p:spPr>
          <a:xfrm>
            <a:off x="1714500" y="4648200"/>
            <a:ext cx="8763000" cy="514350"/>
          </a:xfrm>
          <a:prstGeom prst="roundRect">
            <a:avLst>
              <a:gd name="adj" fmla="val 11111"/>
            </a:avLst>
          </a:prstGeom>
          <a:solidFill>
            <a:srgbClr val="F0F7F1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21" name="Rectangles 20"/>
          <p:cNvSpPr>
            <a:spLocks noGrp="1"/>
          </p:cNvSpPr>
          <p:nvPr/>
        </p:nvSpPr>
        <p:spPr>
          <a:xfrm>
            <a:off x="2047875" y="4791075"/>
            <a:ext cx="1619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425" b="1">
                <a:solidFill>
                  <a:srgbClr val="1F6D42"/>
                </a:solidFill>
              </a:defRPr>
            </a:pPr>
            <a:r>
              <a:rPr sz="1425" b="1">
                <a:solidFill>
                  <a:srgbClr val="1F6D42"/>
                </a:solidFill>
              </a:rPr>
              <a:t>及时就医</a:t>
            </a:r>
            <a:endParaRPr sz="1425" b="1">
              <a:solidFill>
                <a:srgbClr val="1F6D42"/>
              </a:solidFill>
            </a:endParaRPr>
          </a:p>
        </p:txBody>
      </p:sp>
      <p:sp>
        <p:nvSpPr>
          <p:cNvPr id="22" name="Rectangles 21"/>
          <p:cNvSpPr>
            <a:spLocks noGrp="1"/>
          </p:cNvSpPr>
          <p:nvPr/>
        </p:nvSpPr>
        <p:spPr>
          <a:xfrm>
            <a:off x="4000500" y="4791075"/>
            <a:ext cx="5905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350">
                <a:solidFill>
                  <a:srgbClr val="203B31"/>
                </a:solidFill>
              </a:defRPr>
            </a:pPr>
            <a:r>
              <a:rPr sz="1350">
                <a:solidFill>
                  <a:srgbClr val="203B31"/>
                </a:solidFill>
              </a:rPr>
              <a:t>重点人群早评估、早处理</a:t>
            </a:r>
            <a:endParaRPr sz="1350">
              <a:solidFill>
                <a:srgbClr val="203B3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0" name="Picture 19"/>
          <p:cNvPicPr>
            <a:picLocks noChangeAspect="1"/>
          </p:cNvPicPr>
          <p:nvPr/>
        </p:nvPicPr>
        <p:blipFill>
          <a:blip r:embed="rId1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s 1"/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0">
            <a:noFill/>
            <a:prstDash val="solid"/>
          </a:ln>
        </p:spPr>
      </p:sp>
      <p:sp>
        <p:nvSpPr>
          <p:cNvPr id="3" name="Rectangles 2"/>
          <p:cNvSpPr>
            <a:spLocks noGrp="1"/>
          </p:cNvSpPr>
          <p:nvPr/>
        </p:nvSpPr>
        <p:spPr>
          <a:xfrm>
            <a:off x="0" y="0"/>
            <a:ext cx="12192000" cy="742950"/>
          </a:xfrm>
          <a:prstGeom prst="rect">
            <a:avLst/>
          </a:prstGeom>
          <a:ln w="0">
            <a:noFill/>
            <a:prstDash val="solid"/>
          </a:ln>
        </p:spPr>
      </p:sp>
      <p:sp>
        <p:nvSpPr>
          <p:cNvPr id="4" name="Rectangles 3"/>
          <p:cNvSpPr>
            <a:spLocks noGrp="1"/>
          </p:cNvSpPr>
          <p:nvPr/>
        </p:nvSpPr>
        <p:spPr>
          <a:xfrm>
            <a:off x="685800" y="266700"/>
            <a:ext cx="5143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050" b="1">
                <a:solidFill>
                  <a:srgbClr val="536F62"/>
                </a:solidFill>
              </a:defRPr>
            </a:pPr>
            <a:r>
              <a:rPr sz="1050" b="1">
                <a:solidFill>
                  <a:srgbClr val="536F62"/>
                </a:solidFill>
              </a:rPr>
              <a:t>蒲公英计划 · 呼吸道感染性疾病科普</a:t>
            </a:r>
            <a:endParaRPr sz="1050" b="1">
              <a:solidFill>
                <a:srgbClr val="536F62"/>
              </a:solidFill>
            </a:endParaRPr>
          </a:p>
        </p:txBody>
      </p:sp>
      <p:sp>
        <p:nvSpPr>
          <p:cNvPr id="5" name="Rectangles 4"/>
          <p:cNvSpPr>
            <a:spLocks noGrp="1"/>
          </p:cNvSpPr>
          <p:nvPr/>
        </p:nvSpPr>
        <p:spPr>
          <a:xfrm>
            <a:off x="685800" y="895350"/>
            <a:ext cx="88582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2700" b="1">
                <a:solidFill>
                  <a:srgbClr val="1F6D42"/>
                </a:solidFill>
              </a:defRPr>
            </a:pPr>
            <a:r>
              <a:rPr sz="2700" b="1">
                <a:solidFill>
                  <a:srgbClr val="1F6D42"/>
                </a:solidFill>
              </a:rPr>
              <a:t>七、手卫生：关键时机与正确方法</a:t>
            </a:r>
            <a:endParaRPr sz="2700" b="1">
              <a:solidFill>
                <a:srgbClr val="1F6D42"/>
              </a:solidFill>
            </a:endParaRPr>
          </a:p>
        </p:txBody>
      </p:sp>
      <p:sp>
        <p:nvSpPr>
          <p:cNvPr id="6" name="Rectangles 5"/>
          <p:cNvSpPr>
            <a:spLocks noGrp="1"/>
          </p:cNvSpPr>
          <p:nvPr/>
        </p:nvSpPr>
        <p:spPr>
          <a:xfrm>
            <a:off x="685800" y="1504950"/>
            <a:ext cx="1809750" cy="28575"/>
          </a:xfrm>
          <a:prstGeom prst="rect">
            <a:avLst/>
          </a:prstGeom>
          <a:solidFill>
            <a:srgbClr val="BFD9C8"/>
          </a:solidFill>
          <a:ln w="0">
            <a:noFill/>
            <a:prstDash val="solid"/>
          </a:ln>
        </p:spPr>
      </p:sp>
      <p:sp>
        <p:nvSpPr>
          <p:cNvPr id="7" name="Rectangles 6"/>
          <p:cNvSpPr>
            <a:spLocks noGrp="1"/>
          </p:cNvSpPr>
          <p:nvPr/>
        </p:nvSpPr>
        <p:spPr>
          <a:xfrm>
            <a:off x="11049000" y="6324600"/>
            <a:ext cx="4572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900" b="1">
                <a:solidFill>
                  <a:srgbClr val="1F6D42"/>
                </a:solidFill>
              </a:defRPr>
            </a:pPr>
            <a:r>
              <a:rPr sz="900" b="1">
                <a:solidFill>
                  <a:srgbClr val="1F6D42"/>
                </a:solidFill>
              </a:rPr>
              <a:t>08</a:t>
            </a:r>
            <a:endParaRPr sz="900" b="1">
              <a:solidFill>
                <a:srgbClr val="1F6D42"/>
              </a:solidFill>
            </a:endParaRPr>
          </a:p>
        </p:txBody>
      </p:sp>
      <p:sp>
        <p:nvSpPr>
          <p:cNvPr id="8" name="Rounded Rectangle 7"/>
          <p:cNvSpPr>
            <a:spLocks noGrp="1"/>
          </p:cNvSpPr>
          <p:nvPr/>
        </p:nvSpPr>
        <p:spPr>
          <a:xfrm>
            <a:off x="990600" y="1952625"/>
            <a:ext cx="4762500" cy="323850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9" name="Rounded Rectangle 8"/>
          <p:cNvSpPr>
            <a:spLocks noGrp="1"/>
          </p:cNvSpPr>
          <p:nvPr/>
        </p:nvSpPr>
        <p:spPr>
          <a:xfrm>
            <a:off x="6438900" y="1952625"/>
            <a:ext cx="4762500" cy="323850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10" name="Rectangles 9"/>
          <p:cNvSpPr>
            <a:spLocks noGrp="1"/>
          </p:cNvSpPr>
          <p:nvPr/>
        </p:nvSpPr>
        <p:spPr>
          <a:xfrm>
            <a:off x="1314450" y="2247900"/>
            <a:ext cx="4095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875" b="1">
                <a:solidFill>
                  <a:srgbClr val="3F8EA3"/>
                </a:solidFill>
              </a:defRPr>
            </a:pPr>
            <a:r>
              <a:rPr sz="1875" b="1">
                <a:solidFill>
                  <a:srgbClr val="3F8EA3"/>
                </a:solidFill>
              </a:rPr>
              <a:t>关键时机</a:t>
            </a:r>
            <a:endParaRPr sz="1875" b="1">
              <a:solidFill>
                <a:srgbClr val="3F8EA3"/>
              </a:solidFill>
            </a:endParaRPr>
          </a:p>
        </p:txBody>
      </p:sp>
      <p:sp>
        <p:nvSpPr>
          <p:cNvPr id="11" name="Rectangles 10"/>
          <p:cNvSpPr>
            <a:spLocks noGrp="1"/>
          </p:cNvSpPr>
          <p:nvPr/>
        </p:nvSpPr>
        <p:spPr>
          <a:xfrm>
            <a:off x="6762750" y="2247900"/>
            <a:ext cx="4095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875" b="1">
                <a:solidFill>
                  <a:srgbClr val="B9443D"/>
                </a:solidFill>
              </a:defRPr>
            </a:pPr>
            <a:r>
              <a:rPr sz="1875" b="1">
                <a:solidFill>
                  <a:srgbClr val="B9443D"/>
                </a:solidFill>
              </a:rPr>
              <a:t>正确方法</a:t>
            </a:r>
            <a:endParaRPr sz="1875" b="1">
              <a:solidFill>
                <a:srgbClr val="B9443D"/>
              </a:solidFill>
            </a:endParaRPr>
          </a:p>
        </p:txBody>
      </p:sp>
      <p:sp>
        <p:nvSpPr>
          <p:cNvPr id="12" name="Rectangles 11"/>
          <p:cNvSpPr>
            <a:spLocks noGrp="1"/>
          </p:cNvSpPr>
          <p:nvPr/>
        </p:nvSpPr>
        <p:spPr>
          <a:xfrm>
            <a:off x="1333500" y="2781300"/>
            <a:ext cx="4000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500">
                <a:solidFill>
                  <a:srgbClr val="203B31"/>
                </a:solidFill>
              </a:defRPr>
            </a:pPr>
            <a:r>
              <a:rPr sz="1500">
                <a:solidFill>
                  <a:srgbClr val="203B31"/>
                </a:solidFill>
              </a:rPr>
              <a:t>• 进食和处理食物前</a:t>
            </a:r>
            <a:endParaRPr sz="1500">
              <a:solidFill>
                <a:srgbClr val="203B31"/>
              </a:solidFill>
            </a:endParaRPr>
          </a:p>
        </p:txBody>
      </p:sp>
      <p:sp>
        <p:nvSpPr>
          <p:cNvPr id="13" name="Rectangles 12"/>
          <p:cNvSpPr>
            <a:spLocks noGrp="1"/>
          </p:cNvSpPr>
          <p:nvPr/>
        </p:nvSpPr>
        <p:spPr>
          <a:xfrm>
            <a:off x="1333500" y="3238500"/>
            <a:ext cx="4000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500">
                <a:solidFill>
                  <a:srgbClr val="203B31"/>
                </a:solidFill>
              </a:defRPr>
            </a:pPr>
            <a:r>
              <a:rPr sz="1500">
                <a:solidFill>
                  <a:srgbClr val="203B31"/>
                </a:solidFill>
              </a:rPr>
              <a:t>• 如厕后</a:t>
            </a:r>
            <a:endParaRPr sz="1500">
              <a:solidFill>
                <a:srgbClr val="203B31"/>
              </a:solidFill>
            </a:endParaRPr>
          </a:p>
        </p:txBody>
      </p:sp>
      <p:sp>
        <p:nvSpPr>
          <p:cNvPr id="14" name="Rectangles 13"/>
          <p:cNvSpPr>
            <a:spLocks noGrp="1"/>
          </p:cNvSpPr>
          <p:nvPr/>
        </p:nvSpPr>
        <p:spPr>
          <a:xfrm>
            <a:off x="1333500" y="3695700"/>
            <a:ext cx="4000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500">
                <a:solidFill>
                  <a:srgbClr val="203B31"/>
                </a:solidFill>
              </a:defRPr>
            </a:pPr>
            <a:r>
              <a:rPr sz="1500">
                <a:solidFill>
                  <a:srgbClr val="203B31"/>
                </a:solidFill>
              </a:rPr>
              <a:t>• 咳嗽、打喷嚏、擤鼻后</a:t>
            </a:r>
            <a:endParaRPr sz="1500">
              <a:solidFill>
                <a:srgbClr val="203B31"/>
              </a:solidFill>
            </a:endParaRPr>
          </a:p>
        </p:txBody>
      </p:sp>
      <p:sp>
        <p:nvSpPr>
          <p:cNvPr id="15" name="Rectangles 14"/>
          <p:cNvSpPr>
            <a:spLocks noGrp="1"/>
          </p:cNvSpPr>
          <p:nvPr/>
        </p:nvSpPr>
        <p:spPr>
          <a:xfrm>
            <a:off x="1333500" y="4152900"/>
            <a:ext cx="4000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500">
                <a:solidFill>
                  <a:srgbClr val="203B31"/>
                </a:solidFill>
              </a:defRPr>
            </a:pPr>
            <a:r>
              <a:rPr sz="1500">
                <a:solidFill>
                  <a:srgbClr val="203B31"/>
                </a:solidFill>
              </a:rPr>
              <a:t>• 外出回家后</a:t>
            </a:r>
            <a:endParaRPr sz="1500">
              <a:solidFill>
                <a:srgbClr val="203B31"/>
              </a:solidFill>
            </a:endParaRPr>
          </a:p>
        </p:txBody>
      </p:sp>
      <p:sp>
        <p:nvSpPr>
          <p:cNvPr id="16" name="Rectangles 15"/>
          <p:cNvSpPr>
            <a:spLocks noGrp="1"/>
          </p:cNvSpPr>
          <p:nvPr/>
        </p:nvSpPr>
        <p:spPr>
          <a:xfrm>
            <a:off x="6781800" y="2781300"/>
            <a:ext cx="4000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500">
                <a:solidFill>
                  <a:srgbClr val="203B31"/>
                </a:solidFill>
              </a:defRPr>
            </a:pPr>
            <a:r>
              <a:rPr sz="1500">
                <a:solidFill>
                  <a:srgbClr val="203B31"/>
                </a:solidFill>
              </a:rPr>
              <a:t>• 肥皂和流动水</a:t>
            </a:r>
            <a:endParaRPr sz="1500">
              <a:solidFill>
                <a:srgbClr val="203B31"/>
              </a:solidFill>
            </a:endParaRPr>
          </a:p>
        </p:txBody>
      </p:sp>
      <p:sp>
        <p:nvSpPr>
          <p:cNvPr id="17" name="Rectangles 16"/>
          <p:cNvSpPr>
            <a:spLocks noGrp="1"/>
          </p:cNvSpPr>
          <p:nvPr/>
        </p:nvSpPr>
        <p:spPr>
          <a:xfrm>
            <a:off x="6781800" y="3238500"/>
            <a:ext cx="4000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500">
                <a:solidFill>
                  <a:srgbClr val="203B31"/>
                </a:solidFill>
              </a:defRPr>
            </a:pPr>
            <a:r>
              <a:rPr sz="1500">
                <a:solidFill>
                  <a:srgbClr val="203B31"/>
                </a:solidFill>
              </a:rPr>
              <a:t>• 覆盖手心、手背、指缝、指尖</a:t>
            </a:r>
            <a:endParaRPr sz="1500">
              <a:solidFill>
                <a:srgbClr val="203B31"/>
              </a:solidFill>
            </a:endParaRPr>
          </a:p>
        </p:txBody>
      </p:sp>
      <p:sp>
        <p:nvSpPr>
          <p:cNvPr id="18" name="Rectangles 17"/>
          <p:cNvSpPr>
            <a:spLocks noGrp="1"/>
          </p:cNvSpPr>
          <p:nvPr/>
        </p:nvSpPr>
        <p:spPr>
          <a:xfrm>
            <a:off x="6781800" y="3695700"/>
            <a:ext cx="4000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500">
                <a:solidFill>
                  <a:srgbClr val="203B31"/>
                </a:solidFill>
              </a:defRPr>
            </a:pPr>
            <a:r>
              <a:rPr sz="1500">
                <a:solidFill>
                  <a:srgbClr val="203B31"/>
                </a:solidFill>
              </a:rPr>
              <a:t>• 至少20秒</a:t>
            </a:r>
            <a:endParaRPr sz="1500">
              <a:solidFill>
                <a:srgbClr val="203B31"/>
              </a:solidFill>
            </a:endParaRPr>
          </a:p>
        </p:txBody>
      </p:sp>
      <p:sp>
        <p:nvSpPr>
          <p:cNvPr id="19" name="Rectangles 18"/>
          <p:cNvSpPr>
            <a:spLocks noGrp="1"/>
          </p:cNvSpPr>
          <p:nvPr/>
        </p:nvSpPr>
        <p:spPr>
          <a:xfrm>
            <a:off x="6781800" y="4152900"/>
            <a:ext cx="4000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500">
                <a:solidFill>
                  <a:srgbClr val="203B31"/>
                </a:solidFill>
              </a:defRPr>
            </a:pPr>
            <a:r>
              <a:rPr sz="1500">
                <a:solidFill>
                  <a:srgbClr val="203B31"/>
                </a:solidFill>
              </a:rPr>
              <a:t>• 擦干双手</a:t>
            </a:r>
            <a:endParaRPr sz="1500">
              <a:solidFill>
                <a:srgbClr val="203B3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2" name="Picture 21"/>
          <p:cNvPicPr>
            <a:picLocks noChangeAspect="1"/>
          </p:cNvPicPr>
          <p:nvPr/>
        </p:nvPicPr>
        <p:blipFill>
          <a:blip r:embed="rId1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s 1"/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0">
            <a:noFill/>
            <a:prstDash val="solid"/>
          </a:ln>
        </p:spPr>
      </p:sp>
      <p:sp>
        <p:nvSpPr>
          <p:cNvPr id="3" name="Rectangles 2"/>
          <p:cNvSpPr>
            <a:spLocks noGrp="1"/>
          </p:cNvSpPr>
          <p:nvPr/>
        </p:nvSpPr>
        <p:spPr>
          <a:xfrm>
            <a:off x="0" y="0"/>
            <a:ext cx="12192000" cy="742950"/>
          </a:xfrm>
          <a:prstGeom prst="rect">
            <a:avLst/>
          </a:prstGeom>
          <a:ln w="0">
            <a:noFill/>
            <a:prstDash val="solid"/>
          </a:ln>
        </p:spPr>
      </p:sp>
      <p:sp>
        <p:nvSpPr>
          <p:cNvPr id="4" name="Rectangles 3"/>
          <p:cNvSpPr>
            <a:spLocks noGrp="1"/>
          </p:cNvSpPr>
          <p:nvPr/>
        </p:nvSpPr>
        <p:spPr>
          <a:xfrm>
            <a:off x="685800" y="266700"/>
            <a:ext cx="5143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050" b="1">
                <a:solidFill>
                  <a:srgbClr val="536F62"/>
                </a:solidFill>
              </a:defRPr>
            </a:pPr>
            <a:r>
              <a:rPr sz="1050" b="1">
                <a:solidFill>
                  <a:srgbClr val="536F62"/>
                </a:solidFill>
              </a:rPr>
              <a:t>蒲公英计划 · 呼吸道感染性疾病科普</a:t>
            </a:r>
            <a:endParaRPr sz="1050" b="1">
              <a:solidFill>
                <a:srgbClr val="536F62"/>
              </a:solidFill>
            </a:endParaRPr>
          </a:p>
        </p:txBody>
      </p:sp>
      <p:sp>
        <p:nvSpPr>
          <p:cNvPr id="5" name="Rectangles 4"/>
          <p:cNvSpPr>
            <a:spLocks noGrp="1"/>
          </p:cNvSpPr>
          <p:nvPr/>
        </p:nvSpPr>
        <p:spPr>
          <a:xfrm>
            <a:off x="685800" y="895350"/>
            <a:ext cx="88582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2700" b="1">
                <a:solidFill>
                  <a:srgbClr val="1F6D42"/>
                </a:solidFill>
              </a:defRPr>
            </a:pPr>
            <a:r>
              <a:rPr sz="2700" b="1">
                <a:solidFill>
                  <a:srgbClr val="1F6D42"/>
                </a:solidFill>
              </a:rPr>
              <a:t>八、通风与环境管理</a:t>
            </a:r>
            <a:endParaRPr sz="2700" b="1">
              <a:solidFill>
                <a:srgbClr val="1F6D42"/>
              </a:solidFill>
            </a:endParaRPr>
          </a:p>
        </p:txBody>
      </p:sp>
      <p:sp>
        <p:nvSpPr>
          <p:cNvPr id="6" name="Rectangles 5"/>
          <p:cNvSpPr>
            <a:spLocks noGrp="1"/>
          </p:cNvSpPr>
          <p:nvPr/>
        </p:nvSpPr>
        <p:spPr>
          <a:xfrm>
            <a:off x="685800" y="1504950"/>
            <a:ext cx="1809750" cy="28575"/>
          </a:xfrm>
          <a:prstGeom prst="rect">
            <a:avLst/>
          </a:prstGeom>
          <a:solidFill>
            <a:srgbClr val="BFD9C8"/>
          </a:solidFill>
          <a:ln w="0">
            <a:noFill/>
            <a:prstDash val="solid"/>
          </a:ln>
        </p:spPr>
      </p:sp>
      <p:sp>
        <p:nvSpPr>
          <p:cNvPr id="7" name="Rectangles 6"/>
          <p:cNvSpPr>
            <a:spLocks noGrp="1"/>
          </p:cNvSpPr>
          <p:nvPr/>
        </p:nvSpPr>
        <p:spPr>
          <a:xfrm>
            <a:off x="11049000" y="6324600"/>
            <a:ext cx="4572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900" b="1">
                <a:solidFill>
                  <a:srgbClr val="1F6D42"/>
                </a:solidFill>
              </a:defRPr>
            </a:pPr>
            <a:r>
              <a:rPr sz="900" b="1">
                <a:solidFill>
                  <a:srgbClr val="1F6D42"/>
                </a:solidFill>
              </a:rPr>
              <a:t>09</a:t>
            </a:r>
            <a:endParaRPr sz="900" b="1">
              <a:solidFill>
                <a:srgbClr val="1F6D42"/>
              </a:solidFill>
            </a:endParaRPr>
          </a:p>
        </p:txBody>
      </p:sp>
      <p:sp>
        <p:nvSpPr>
          <p:cNvPr id="8" name="Rounded Rectangle 7"/>
          <p:cNvSpPr>
            <a:spLocks noGrp="1"/>
          </p:cNvSpPr>
          <p:nvPr/>
        </p:nvSpPr>
        <p:spPr>
          <a:xfrm>
            <a:off x="1143000" y="2143125"/>
            <a:ext cx="2952750" cy="161925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9" name="Rectangles 8"/>
          <p:cNvSpPr>
            <a:spLocks noGrp="1"/>
          </p:cNvSpPr>
          <p:nvPr/>
        </p:nvSpPr>
        <p:spPr>
          <a:xfrm>
            <a:off x="1143000" y="2143125"/>
            <a:ext cx="66675" cy="1619250"/>
          </a:xfrm>
          <a:prstGeom prst="rect">
            <a:avLst/>
          </a:prstGeom>
          <a:solidFill>
            <a:srgbClr val="1F6D42"/>
          </a:solidFill>
          <a:ln w="0">
            <a:noFill/>
            <a:prstDash val="solid"/>
          </a:ln>
        </p:spPr>
      </p:sp>
      <p:sp>
        <p:nvSpPr>
          <p:cNvPr id="10" name="Rectangles 9"/>
          <p:cNvSpPr>
            <a:spLocks noGrp="1"/>
          </p:cNvSpPr>
          <p:nvPr/>
        </p:nvSpPr>
        <p:spPr>
          <a:xfrm>
            <a:off x="1409700" y="2333625"/>
            <a:ext cx="24193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725" b="1">
                <a:solidFill>
                  <a:srgbClr val="1F6D42"/>
                </a:solidFill>
              </a:defRPr>
            </a:pPr>
            <a:r>
              <a:rPr sz="1725" b="1">
                <a:solidFill>
                  <a:srgbClr val="1F6D42"/>
                </a:solidFill>
              </a:rPr>
              <a:t>家庭场景</a:t>
            </a:r>
            <a:endParaRPr sz="1725" b="1">
              <a:solidFill>
                <a:srgbClr val="1F6D42"/>
              </a:solidFill>
            </a:endParaRPr>
          </a:p>
        </p:txBody>
      </p:sp>
      <p:sp>
        <p:nvSpPr>
          <p:cNvPr id="11" name="Rectangles 10"/>
          <p:cNvSpPr>
            <a:spLocks noGrp="1"/>
          </p:cNvSpPr>
          <p:nvPr/>
        </p:nvSpPr>
        <p:spPr>
          <a:xfrm>
            <a:off x="1409700" y="2752725"/>
            <a:ext cx="24193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200">
                <a:solidFill>
                  <a:srgbClr val="536F62"/>
                </a:solidFill>
              </a:defRPr>
            </a:pPr>
            <a:r>
              <a:rPr sz="1200">
                <a:solidFill>
                  <a:srgbClr val="536F62"/>
                </a:solidFill>
              </a:rPr>
              <a:t>每日规律开窗通风；天气或空气质量不佳时，可选择短时多次通风。</a:t>
            </a:r>
            <a:endParaRPr sz="1200">
              <a:solidFill>
                <a:srgbClr val="536F62"/>
              </a:solidFill>
            </a:endParaRPr>
          </a:p>
        </p:txBody>
      </p:sp>
      <p:sp>
        <p:nvSpPr>
          <p:cNvPr id="12" name="Rounded Rectangle 11"/>
          <p:cNvSpPr>
            <a:spLocks noGrp="1"/>
          </p:cNvSpPr>
          <p:nvPr/>
        </p:nvSpPr>
        <p:spPr>
          <a:xfrm>
            <a:off x="4619625" y="2143125"/>
            <a:ext cx="2952750" cy="161925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13" name="Rectangles 12"/>
          <p:cNvSpPr>
            <a:spLocks noGrp="1"/>
          </p:cNvSpPr>
          <p:nvPr/>
        </p:nvSpPr>
        <p:spPr>
          <a:xfrm>
            <a:off x="4619625" y="2143125"/>
            <a:ext cx="66675" cy="1619250"/>
          </a:xfrm>
          <a:prstGeom prst="rect">
            <a:avLst/>
          </a:prstGeom>
          <a:solidFill>
            <a:srgbClr val="3F8EA3"/>
          </a:solidFill>
          <a:ln w="0">
            <a:noFill/>
            <a:prstDash val="solid"/>
          </a:ln>
        </p:spPr>
      </p:sp>
      <p:sp>
        <p:nvSpPr>
          <p:cNvPr id="14" name="Rectangles 13"/>
          <p:cNvSpPr>
            <a:spLocks noGrp="1"/>
          </p:cNvSpPr>
          <p:nvPr/>
        </p:nvSpPr>
        <p:spPr>
          <a:xfrm>
            <a:off x="4886325" y="2333625"/>
            <a:ext cx="24193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725" b="1">
                <a:solidFill>
                  <a:srgbClr val="3F8EA3"/>
                </a:solidFill>
              </a:defRPr>
            </a:pPr>
            <a:r>
              <a:rPr sz="1725" b="1">
                <a:solidFill>
                  <a:srgbClr val="3F8EA3"/>
                </a:solidFill>
              </a:rPr>
              <a:t>学校/活动场所</a:t>
            </a:r>
            <a:endParaRPr sz="1725" b="1">
              <a:solidFill>
                <a:srgbClr val="3F8EA3"/>
              </a:solidFill>
            </a:endParaRPr>
          </a:p>
        </p:txBody>
      </p:sp>
      <p:sp>
        <p:nvSpPr>
          <p:cNvPr id="15" name="Rectangles 14"/>
          <p:cNvSpPr>
            <a:spLocks noGrp="1"/>
          </p:cNvSpPr>
          <p:nvPr/>
        </p:nvSpPr>
        <p:spPr>
          <a:xfrm>
            <a:off x="4886325" y="2752725"/>
            <a:ext cx="24193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200">
                <a:solidFill>
                  <a:srgbClr val="536F62"/>
                </a:solidFill>
              </a:defRPr>
            </a:pPr>
            <a:r>
              <a:rPr sz="1200">
                <a:solidFill>
                  <a:srgbClr val="536F62"/>
                </a:solidFill>
              </a:rPr>
              <a:t>人群密集时加强换气；避免长时间处在密闭、拥挤环境。</a:t>
            </a:r>
            <a:endParaRPr sz="1200">
              <a:solidFill>
                <a:srgbClr val="536F62"/>
              </a:solidFill>
            </a:endParaRPr>
          </a:p>
        </p:txBody>
      </p:sp>
      <p:sp>
        <p:nvSpPr>
          <p:cNvPr id="16" name="Rounded Rectangle 15"/>
          <p:cNvSpPr>
            <a:spLocks noGrp="1"/>
          </p:cNvSpPr>
          <p:nvPr/>
        </p:nvSpPr>
        <p:spPr>
          <a:xfrm>
            <a:off x="8096250" y="2143125"/>
            <a:ext cx="2952750" cy="161925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17" name="Rectangles 16"/>
          <p:cNvSpPr>
            <a:spLocks noGrp="1"/>
          </p:cNvSpPr>
          <p:nvPr/>
        </p:nvSpPr>
        <p:spPr>
          <a:xfrm>
            <a:off x="8096250" y="2143125"/>
            <a:ext cx="66675" cy="1619250"/>
          </a:xfrm>
          <a:prstGeom prst="rect">
            <a:avLst/>
          </a:prstGeom>
          <a:solidFill>
            <a:srgbClr val="A9792B"/>
          </a:solidFill>
          <a:ln w="0">
            <a:noFill/>
            <a:prstDash val="solid"/>
          </a:ln>
        </p:spPr>
      </p:sp>
      <p:sp>
        <p:nvSpPr>
          <p:cNvPr id="18" name="Rectangles 17"/>
          <p:cNvSpPr>
            <a:spLocks noGrp="1"/>
          </p:cNvSpPr>
          <p:nvPr/>
        </p:nvSpPr>
        <p:spPr>
          <a:xfrm>
            <a:off x="8362950" y="2333625"/>
            <a:ext cx="24193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725" b="1">
                <a:solidFill>
                  <a:srgbClr val="A9792B"/>
                </a:solidFill>
              </a:defRPr>
            </a:pPr>
            <a:r>
              <a:rPr sz="1725" b="1">
                <a:solidFill>
                  <a:srgbClr val="A9792B"/>
                </a:solidFill>
              </a:rPr>
              <a:t>清洁重点</a:t>
            </a:r>
            <a:endParaRPr sz="1725" b="1">
              <a:solidFill>
                <a:srgbClr val="A9792B"/>
              </a:solidFill>
            </a:endParaRPr>
          </a:p>
        </p:txBody>
      </p:sp>
      <p:sp>
        <p:nvSpPr>
          <p:cNvPr id="19" name="Rectangles 18"/>
          <p:cNvSpPr>
            <a:spLocks noGrp="1"/>
          </p:cNvSpPr>
          <p:nvPr/>
        </p:nvSpPr>
        <p:spPr>
          <a:xfrm>
            <a:off x="8362950" y="2752725"/>
            <a:ext cx="24193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200">
                <a:solidFill>
                  <a:srgbClr val="536F62"/>
                </a:solidFill>
              </a:defRPr>
            </a:pPr>
            <a:r>
              <a:rPr sz="1200">
                <a:solidFill>
                  <a:srgbClr val="536F62"/>
                </a:solidFill>
              </a:rPr>
              <a:t>门把手、桌面、扶手、水龙头等高频接触表面应定期清洁。</a:t>
            </a:r>
            <a:endParaRPr sz="1200">
              <a:solidFill>
                <a:srgbClr val="536F62"/>
              </a:solidFill>
            </a:endParaRPr>
          </a:p>
        </p:txBody>
      </p:sp>
      <p:sp>
        <p:nvSpPr>
          <p:cNvPr id="20" name="Rounded Rectangle 19"/>
          <p:cNvSpPr>
            <a:spLocks noGrp="1"/>
          </p:cNvSpPr>
          <p:nvPr/>
        </p:nvSpPr>
        <p:spPr>
          <a:xfrm>
            <a:off x="2476500" y="4857750"/>
            <a:ext cx="7239000" cy="323850"/>
          </a:xfrm>
          <a:prstGeom prst="roundRect">
            <a:avLst>
              <a:gd name="adj" fmla="val 47059"/>
            </a:avLst>
          </a:prstGeom>
          <a:solidFill>
            <a:srgbClr val="E4F3E8"/>
          </a:solidFill>
          <a:ln w="9525">
            <a:noFill/>
            <a:prstDash val="solid"/>
          </a:ln>
        </p:spPr>
      </p:sp>
      <p:sp>
        <p:nvSpPr>
          <p:cNvPr id="21" name="Rectangles 20"/>
          <p:cNvSpPr>
            <a:spLocks noGrp="1"/>
          </p:cNvSpPr>
          <p:nvPr/>
        </p:nvSpPr>
        <p:spPr>
          <a:xfrm>
            <a:off x="2609850" y="4924425"/>
            <a:ext cx="69723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050" b="1">
                <a:solidFill>
                  <a:srgbClr val="1F6D42"/>
                </a:solidFill>
              </a:defRPr>
            </a:pPr>
            <a:r>
              <a:rPr sz="1050" b="1">
                <a:solidFill>
                  <a:srgbClr val="1F6D42"/>
                </a:solidFill>
              </a:rPr>
              <a:t>空气流动、减少聚集、清洁高频接触表面，是环境层面的核心措施</a:t>
            </a:r>
            <a:endParaRPr sz="1050" b="1">
              <a:solidFill>
                <a:srgbClr val="1F6D42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2" name="Picture 21"/>
          <p:cNvPicPr>
            <a:picLocks noChangeAspect="1"/>
          </p:cNvPicPr>
          <p:nvPr/>
        </p:nvPicPr>
        <p:blipFill>
          <a:blip r:embed="rId1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s 1"/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0">
            <a:noFill/>
            <a:prstDash val="solid"/>
          </a:ln>
        </p:spPr>
      </p:sp>
      <p:sp>
        <p:nvSpPr>
          <p:cNvPr id="3" name="Rectangles 2"/>
          <p:cNvSpPr>
            <a:spLocks noGrp="1"/>
          </p:cNvSpPr>
          <p:nvPr/>
        </p:nvSpPr>
        <p:spPr>
          <a:xfrm>
            <a:off x="0" y="0"/>
            <a:ext cx="12192000" cy="742950"/>
          </a:xfrm>
          <a:prstGeom prst="rect">
            <a:avLst/>
          </a:prstGeom>
          <a:ln w="0">
            <a:noFill/>
            <a:prstDash val="solid"/>
          </a:ln>
        </p:spPr>
      </p:sp>
      <p:sp>
        <p:nvSpPr>
          <p:cNvPr id="4" name="Rectangles 3"/>
          <p:cNvSpPr>
            <a:spLocks noGrp="1"/>
          </p:cNvSpPr>
          <p:nvPr/>
        </p:nvSpPr>
        <p:spPr>
          <a:xfrm>
            <a:off x="685800" y="266700"/>
            <a:ext cx="5143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050" b="1">
                <a:solidFill>
                  <a:srgbClr val="536F62"/>
                </a:solidFill>
              </a:defRPr>
            </a:pPr>
            <a:r>
              <a:rPr sz="1050" b="1">
                <a:solidFill>
                  <a:srgbClr val="536F62"/>
                </a:solidFill>
              </a:rPr>
              <a:t>蒲公英计划 · 呼吸道感染性疾病科普</a:t>
            </a:r>
            <a:endParaRPr sz="1050" b="1">
              <a:solidFill>
                <a:srgbClr val="536F62"/>
              </a:solidFill>
            </a:endParaRPr>
          </a:p>
        </p:txBody>
      </p:sp>
      <p:sp>
        <p:nvSpPr>
          <p:cNvPr id="5" name="Rectangles 4"/>
          <p:cNvSpPr>
            <a:spLocks noGrp="1"/>
          </p:cNvSpPr>
          <p:nvPr/>
        </p:nvSpPr>
        <p:spPr>
          <a:xfrm>
            <a:off x="685800" y="895350"/>
            <a:ext cx="88582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2700" b="1">
                <a:solidFill>
                  <a:srgbClr val="1F6D42"/>
                </a:solidFill>
              </a:defRPr>
            </a:pPr>
            <a:r>
              <a:rPr sz="2700" b="1">
                <a:solidFill>
                  <a:srgbClr val="1F6D42"/>
                </a:solidFill>
              </a:rPr>
              <a:t>九、咳嗽礼仪与口罩使用</a:t>
            </a:r>
            <a:endParaRPr sz="2700" b="1">
              <a:solidFill>
                <a:srgbClr val="1F6D42"/>
              </a:solidFill>
            </a:endParaRPr>
          </a:p>
        </p:txBody>
      </p:sp>
      <p:sp>
        <p:nvSpPr>
          <p:cNvPr id="6" name="Rectangles 5"/>
          <p:cNvSpPr>
            <a:spLocks noGrp="1"/>
          </p:cNvSpPr>
          <p:nvPr/>
        </p:nvSpPr>
        <p:spPr>
          <a:xfrm>
            <a:off x="685800" y="1504950"/>
            <a:ext cx="1809750" cy="28575"/>
          </a:xfrm>
          <a:prstGeom prst="rect">
            <a:avLst/>
          </a:prstGeom>
          <a:solidFill>
            <a:srgbClr val="BFD9C8"/>
          </a:solidFill>
          <a:ln w="0">
            <a:noFill/>
            <a:prstDash val="solid"/>
          </a:ln>
        </p:spPr>
      </p:sp>
      <p:sp>
        <p:nvSpPr>
          <p:cNvPr id="7" name="Rectangles 6"/>
          <p:cNvSpPr>
            <a:spLocks noGrp="1"/>
          </p:cNvSpPr>
          <p:nvPr/>
        </p:nvSpPr>
        <p:spPr>
          <a:xfrm>
            <a:off x="11049000" y="6324600"/>
            <a:ext cx="4572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900" b="1">
                <a:solidFill>
                  <a:srgbClr val="1F6D42"/>
                </a:solidFill>
              </a:defRPr>
            </a:pPr>
            <a:r>
              <a:rPr sz="900" b="1">
                <a:solidFill>
                  <a:srgbClr val="1F6D42"/>
                </a:solidFill>
              </a:rPr>
              <a:t>10</a:t>
            </a:r>
            <a:endParaRPr sz="900" b="1">
              <a:solidFill>
                <a:srgbClr val="1F6D42"/>
              </a:solidFill>
            </a:endParaRPr>
          </a:p>
        </p:txBody>
      </p:sp>
      <p:sp>
        <p:nvSpPr>
          <p:cNvPr id="8" name="Rounded Rectangle 7"/>
          <p:cNvSpPr>
            <a:spLocks noGrp="1"/>
          </p:cNvSpPr>
          <p:nvPr/>
        </p:nvSpPr>
        <p:spPr>
          <a:xfrm>
            <a:off x="1143000" y="2143125"/>
            <a:ext cx="2952750" cy="161925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9" name="Rectangles 8"/>
          <p:cNvSpPr>
            <a:spLocks noGrp="1"/>
          </p:cNvSpPr>
          <p:nvPr/>
        </p:nvSpPr>
        <p:spPr>
          <a:xfrm>
            <a:off x="1143000" y="2143125"/>
            <a:ext cx="66675" cy="1619250"/>
          </a:xfrm>
          <a:prstGeom prst="rect">
            <a:avLst/>
          </a:prstGeom>
          <a:solidFill>
            <a:srgbClr val="1F6D42"/>
          </a:solidFill>
          <a:ln w="0">
            <a:noFill/>
            <a:prstDash val="solid"/>
          </a:ln>
        </p:spPr>
      </p:sp>
      <p:sp>
        <p:nvSpPr>
          <p:cNvPr id="10" name="Rectangles 9"/>
          <p:cNvSpPr>
            <a:spLocks noGrp="1"/>
          </p:cNvSpPr>
          <p:nvPr/>
        </p:nvSpPr>
        <p:spPr>
          <a:xfrm>
            <a:off x="1409700" y="2333625"/>
            <a:ext cx="24193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725" b="1">
                <a:solidFill>
                  <a:srgbClr val="1F6D42"/>
                </a:solidFill>
              </a:defRPr>
            </a:pPr>
            <a:r>
              <a:rPr sz="1725" b="1">
                <a:solidFill>
                  <a:srgbClr val="1F6D42"/>
                </a:solidFill>
              </a:rPr>
              <a:t>咳嗽/喷嚏</a:t>
            </a:r>
            <a:endParaRPr sz="1725" b="1">
              <a:solidFill>
                <a:srgbClr val="1F6D42"/>
              </a:solidFill>
            </a:endParaRPr>
          </a:p>
        </p:txBody>
      </p:sp>
      <p:sp>
        <p:nvSpPr>
          <p:cNvPr id="11" name="Rectangles 10"/>
          <p:cNvSpPr>
            <a:spLocks noGrp="1"/>
          </p:cNvSpPr>
          <p:nvPr/>
        </p:nvSpPr>
        <p:spPr>
          <a:xfrm>
            <a:off x="1409700" y="2752725"/>
            <a:ext cx="24193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200">
                <a:solidFill>
                  <a:srgbClr val="536F62"/>
                </a:solidFill>
              </a:defRPr>
            </a:pPr>
            <a:r>
              <a:rPr sz="1200">
                <a:solidFill>
                  <a:srgbClr val="536F62"/>
                </a:solidFill>
              </a:rPr>
              <a:t>用纸巾遮住口鼻；无纸巾时用肘部内侧遮挡。</a:t>
            </a:r>
            <a:endParaRPr sz="1200">
              <a:solidFill>
                <a:srgbClr val="536F62"/>
              </a:solidFill>
            </a:endParaRPr>
          </a:p>
        </p:txBody>
      </p:sp>
      <p:sp>
        <p:nvSpPr>
          <p:cNvPr id="12" name="Rounded Rectangle 11"/>
          <p:cNvSpPr>
            <a:spLocks noGrp="1"/>
          </p:cNvSpPr>
          <p:nvPr/>
        </p:nvSpPr>
        <p:spPr>
          <a:xfrm>
            <a:off x="4619625" y="2143125"/>
            <a:ext cx="2952750" cy="161925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13" name="Rectangles 12"/>
          <p:cNvSpPr>
            <a:spLocks noGrp="1"/>
          </p:cNvSpPr>
          <p:nvPr/>
        </p:nvSpPr>
        <p:spPr>
          <a:xfrm>
            <a:off x="4619625" y="2143125"/>
            <a:ext cx="66675" cy="1619250"/>
          </a:xfrm>
          <a:prstGeom prst="rect">
            <a:avLst/>
          </a:prstGeom>
          <a:solidFill>
            <a:srgbClr val="B9443D"/>
          </a:solidFill>
          <a:ln w="0">
            <a:noFill/>
            <a:prstDash val="solid"/>
          </a:ln>
        </p:spPr>
      </p:sp>
      <p:sp>
        <p:nvSpPr>
          <p:cNvPr id="14" name="Rectangles 13"/>
          <p:cNvSpPr>
            <a:spLocks noGrp="1"/>
          </p:cNvSpPr>
          <p:nvPr/>
        </p:nvSpPr>
        <p:spPr>
          <a:xfrm>
            <a:off x="4886325" y="2333625"/>
            <a:ext cx="24193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725" b="1">
                <a:solidFill>
                  <a:srgbClr val="B9443D"/>
                </a:solidFill>
              </a:defRPr>
            </a:pPr>
            <a:r>
              <a:rPr sz="1725" b="1">
                <a:solidFill>
                  <a:srgbClr val="B9443D"/>
                </a:solidFill>
              </a:rPr>
              <a:t>症状期</a:t>
            </a:r>
            <a:endParaRPr sz="1725" b="1">
              <a:solidFill>
                <a:srgbClr val="B9443D"/>
              </a:solidFill>
            </a:endParaRPr>
          </a:p>
        </p:txBody>
      </p:sp>
      <p:sp>
        <p:nvSpPr>
          <p:cNvPr id="15" name="Rectangles 14"/>
          <p:cNvSpPr>
            <a:spLocks noGrp="1"/>
          </p:cNvSpPr>
          <p:nvPr/>
        </p:nvSpPr>
        <p:spPr>
          <a:xfrm>
            <a:off x="4886325" y="2752725"/>
            <a:ext cx="24193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200">
                <a:solidFill>
                  <a:srgbClr val="536F62"/>
                </a:solidFill>
              </a:defRPr>
            </a:pPr>
            <a:r>
              <a:rPr sz="1200">
                <a:solidFill>
                  <a:srgbClr val="536F62"/>
                </a:solidFill>
              </a:rPr>
              <a:t>尽量减少与他人近距离接触；外出或照护他人时可佩戴口罩。</a:t>
            </a:r>
            <a:endParaRPr sz="1200">
              <a:solidFill>
                <a:srgbClr val="536F62"/>
              </a:solidFill>
            </a:endParaRPr>
          </a:p>
        </p:txBody>
      </p:sp>
      <p:sp>
        <p:nvSpPr>
          <p:cNvPr id="16" name="Rounded Rectangle 15"/>
          <p:cNvSpPr>
            <a:spLocks noGrp="1"/>
          </p:cNvSpPr>
          <p:nvPr/>
        </p:nvSpPr>
        <p:spPr>
          <a:xfrm>
            <a:off x="8096250" y="2143125"/>
            <a:ext cx="2952750" cy="161925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17" name="Rectangles 16"/>
          <p:cNvSpPr>
            <a:spLocks noGrp="1"/>
          </p:cNvSpPr>
          <p:nvPr/>
        </p:nvSpPr>
        <p:spPr>
          <a:xfrm>
            <a:off x="8096250" y="2143125"/>
            <a:ext cx="66675" cy="1619250"/>
          </a:xfrm>
          <a:prstGeom prst="rect">
            <a:avLst/>
          </a:prstGeom>
          <a:solidFill>
            <a:srgbClr val="3F8EA3"/>
          </a:solidFill>
          <a:ln w="0">
            <a:noFill/>
            <a:prstDash val="solid"/>
          </a:ln>
        </p:spPr>
      </p:sp>
      <p:sp>
        <p:nvSpPr>
          <p:cNvPr id="18" name="Rectangles 17"/>
          <p:cNvSpPr>
            <a:spLocks noGrp="1"/>
          </p:cNvSpPr>
          <p:nvPr/>
        </p:nvSpPr>
        <p:spPr>
          <a:xfrm>
            <a:off x="8362950" y="2333625"/>
            <a:ext cx="24193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725" b="1">
                <a:solidFill>
                  <a:srgbClr val="3F8EA3"/>
                </a:solidFill>
              </a:defRPr>
            </a:pPr>
            <a:r>
              <a:rPr sz="1725" b="1">
                <a:solidFill>
                  <a:srgbClr val="3F8EA3"/>
                </a:solidFill>
              </a:rPr>
              <a:t>使用后处理</a:t>
            </a:r>
            <a:endParaRPr sz="1725" b="1">
              <a:solidFill>
                <a:srgbClr val="3F8EA3"/>
              </a:solidFill>
            </a:endParaRPr>
          </a:p>
        </p:txBody>
      </p:sp>
      <p:sp>
        <p:nvSpPr>
          <p:cNvPr id="19" name="Rectangles 18"/>
          <p:cNvSpPr>
            <a:spLocks noGrp="1"/>
          </p:cNvSpPr>
          <p:nvPr/>
        </p:nvSpPr>
        <p:spPr>
          <a:xfrm>
            <a:off x="8362950" y="2752725"/>
            <a:ext cx="24193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200">
                <a:solidFill>
                  <a:srgbClr val="536F62"/>
                </a:solidFill>
              </a:defRPr>
            </a:pPr>
            <a:r>
              <a:rPr sz="1200">
                <a:solidFill>
                  <a:srgbClr val="536F62"/>
                </a:solidFill>
              </a:rPr>
              <a:t>纸巾及时丢弃，随后进行手卫生；口罩潮湿或污染应更换。</a:t>
            </a:r>
            <a:endParaRPr sz="1200">
              <a:solidFill>
                <a:srgbClr val="536F62"/>
              </a:solidFill>
            </a:endParaRPr>
          </a:p>
        </p:txBody>
      </p:sp>
      <p:sp>
        <p:nvSpPr>
          <p:cNvPr id="20" name="Rounded Rectangle 19"/>
          <p:cNvSpPr>
            <a:spLocks noGrp="1"/>
          </p:cNvSpPr>
          <p:nvPr/>
        </p:nvSpPr>
        <p:spPr>
          <a:xfrm>
            <a:off x="4286250" y="4857750"/>
            <a:ext cx="3619500" cy="323850"/>
          </a:xfrm>
          <a:prstGeom prst="roundRect">
            <a:avLst>
              <a:gd name="adj" fmla="val 47059"/>
            </a:avLst>
          </a:prstGeom>
          <a:solidFill>
            <a:srgbClr val="E4F3E8"/>
          </a:solidFill>
          <a:ln w="9525">
            <a:noFill/>
            <a:prstDash val="solid"/>
          </a:ln>
        </p:spPr>
      </p:sp>
      <p:sp>
        <p:nvSpPr>
          <p:cNvPr id="21" name="Rectangles 20"/>
          <p:cNvSpPr>
            <a:spLocks noGrp="1"/>
          </p:cNvSpPr>
          <p:nvPr/>
        </p:nvSpPr>
        <p:spPr>
          <a:xfrm>
            <a:off x="4419600" y="4924425"/>
            <a:ext cx="33528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050" b="1">
                <a:solidFill>
                  <a:srgbClr val="1F6D42"/>
                </a:solidFill>
              </a:defRPr>
            </a:pPr>
            <a:r>
              <a:rPr sz="1050" b="1">
                <a:solidFill>
                  <a:srgbClr val="1F6D42"/>
                </a:solidFill>
              </a:rPr>
              <a:t>保护他人，也是保护家人</a:t>
            </a:r>
            <a:endParaRPr sz="1050" b="1">
              <a:solidFill>
                <a:srgbClr val="1F6D42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8" name="Picture 27"/>
          <p:cNvPicPr>
            <a:picLocks noChangeAspect="1"/>
          </p:cNvPicPr>
          <p:nvPr/>
        </p:nvPicPr>
        <p:blipFill>
          <a:blip r:embed="rId1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s 1"/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0">
            <a:noFill/>
            <a:prstDash val="solid"/>
          </a:ln>
        </p:spPr>
      </p:sp>
      <p:sp>
        <p:nvSpPr>
          <p:cNvPr id="3" name="Rectangles 2"/>
          <p:cNvSpPr>
            <a:spLocks noGrp="1"/>
          </p:cNvSpPr>
          <p:nvPr/>
        </p:nvSpPr>
        <p:spPr>
          <a:xfrm>
            <a:off x="0" y="0"/>
            <a:ext cx="12192000" cy="742950"/>
          </a:xfrm>
          <a:prstGeom prst="rect">
            <a:avLst/>
          </a:prstGeom>
          <a:ln w="0">
            <a:noFill/>
            <a:prstDash val="solid"/>
          </a:ln>
        </p:spPr>
      </p:sp>
      <p:sp>
        <p:nvSpPr>
          <p:cNvPr id="4" name="Rectangles 3"/>
          <p:cNvSpPr>
            <a:spLocks noGrp="1"/>
          </p:cNvSpPr>
          <p:nvPr/>
        </p:nvSpPr>
        <p:spPr>
          <a:xfrm>
            <a:off x="685800" y="266700"/>
            <a:ext cx="5143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050" b="1">
                <a:solidFill>
                  <a:srgbClr val="536F62"/>
                </a:solidFill>
              </a:defRPr>
            </a:pPr>
            <a:r>
              <a:rPr sz="1050" b="1">
                <a:solidFill>
                  <a:srgbClr val="536F62"/>
                </a:solidFill>
              </a:rPr>
              <a:t>蒲公英计划 · 呼吸道感染性疾病科普</a:t>
            </a:r>
            <a:endParaRPr sz="1050" b="1">
              <a:solidFill>
                <a:srgbClr val="536F62"/>
              </a:solidFill>
            </a:endParaRPr>
          </a:p>
        </p:txBody>
      </p:sp>
      <p:sp>
        <p:nvSpPr>
          <p:cNvPr id="5" name="Rectangles 4"/>
          <p:cNvSpPr>
            <a:spLocks noGrp="1"/>
          </p:cNvSpPr>
          <p:nvPr/>
        </p:nvSpPr>
        <p:spPr>
          <a:xfrm>
            <a:off x="685800" y="895350"/>
            <a:ext cx="88582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2700" b="1">
                <a:solidFill>
                  <a:srgbClr val="1F6D42"/>
                </a:solidFill>
              </a:defRPr>
            </a:pPr>
            <a:r>
              <a:rPr sz="2700" b="1">
                <a:solidFill>
                  <a:srgbClr val="1F6D42"/>
                </a:solidFill>
              </a:rPr>
              <a:t>十、流感疫苗：作用与边界</a:t>
            </a:r>
            <a:endParaRPr sz="2700" b="1">
              <a:solidFill>
                <a:srgbClr val="1F6D42"/>
              </a:solidFill>
            </a:endParaRPr>
          </a:p>
        </p:txBody>
      </p:sp>
      <p:sp>
        <p:nvSpPr>
          <p:cNvPr id="6" name="Rectangles 5"/>
          <p:cNvSpPr>
            <a:spLocks noGrp="1"/>
          </p:cNvSpPr>
          <p:nvPr/>
        </p:nvSpPr>
        <p:spPr>
          <a:xfrm>
            <a:off x="685800" y="1504950"/>
            <a:ext cx="1809750" cy="28575"/>
          </a:xfrm>
          <a:prstGeom prst="rect">
            <a:avLst/>
          </a:prstGeom>
          <a:solidFill>
            <a:srgbClr val="BFD9C8"/>
          </a:solidFill>
          <a:ln w="0">
            <a:noFill/>
            <a:prstDash val="solid"/>
          </a:ln>
        </p:spPr>
      </p:sp>
      <p:sp>
        <p:nvSpPr>
          <p:cNvPr id="7" name="Rectangles 6"/>
          <p:cNvSpPr>
            <a:spLocks noGrp="1"/>
          </p:cNvSpPr>
          <p:nvPr/>
        </p:nvSpPr>
        <p:spPr>
          <a:xfrm>
            <a:off x="11049000" y="6324600"/>
            <a:ext cx="4572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900" b="1">
                <a:solidFill>
                  <a:srgbClr val="1F6D42"/>
                </a:solidFill>
              </a:defRPr>
            </a:pPr>
            <a:r>
              <a:rPr sz="900" b="1">
                <a:solidFill>
                  <a:srgbClr val="1F6D42"/>
                </a:solidFill>
              </a:rPr>
              <a:t>11</a:t>
            </a:r>
            <a:endParaRPr sz="900" b="1">
              <a:solidFill>
                <a:srgbClr val="1F6D42"/>
              </a:solidFill>
            </a:endParaRPr>
          </a:p>
        </p:txBody>
      </p:sp>
      <p:sp>
        <p:nvSpPr>
          <p:cNvPr id="8" name="Rectangles 7"/>
          <p:cNvSpPr>
            <a:spLocks noGrp="1"/>
          </p:cNvSpPr>
          <p:nvPr/>
        </p:nvSpPr>
        <p:spPr>
          <a:xfrm>
            <a:off x="1190625" y="2000250"/>
            <a:ext cx="2190750" cy="628650"/>
          </a:xfrm>
          <a:prstGeom prst="rect">
            <a:avLst/>
          </a:prstGeom>
          <a:solidFill>
            <a:srgbClr val="1F6D42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9" name="Rectangles 8"/>
          <p:cNvSpPr>
            <a:spLocks noGrp="1"/>
          </p:cNvSpPr>
          <p:nvPr/>
        </p:nvSpPr>
        <p:spPr>
          <a:xfrm>
            <a:off x="1304925" y="2143125"/>
            <a:ext cx="19621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要点</a:t>
            </a:r>
            <a:endParaRPr sz="1275" b="1">
              <a:solidFill>
                <a:srgbClr val="FFFFFF"/>
              </a:solidFill>
            </a:endParaRPr>
          </a:p>
        </p:txBody>
      </p:sp>
      <p:sp>
        <p:nvSpPr>
          <p:cNvPr id="10" name="Rectangles 9"/>
          <p:cNvSpPr>
            <a:spLocks noGrp="1"/>
          </p:cNvSpPr>
          <p:nvPr/>
        </p:nvSpPr>
        <p:spPr>
          <a:xfrm>
            <a:off x="3381375" y="2000250"/>
            <a:ext cx="8096250" cy="628650"/>
          </a:xfrm>
          <a:prstGeom prst="rect">
            <a:avLst/>
          </a:prstGeom>
          <a:solidFill>
            <a:srgbClr val="1F6D42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11" name="Rectangles 10"/>
          <p:cNvSpPr>
            <a:spLocks noGrp="1"/>
          </p:cNvSpPr>
          <p:nvPr/>
        </p:nvSpPr>
        <p:spPr>
          <a:xfrm>
            <a:off x="3495675" y="2143125"/>
            <a:ext cx="78676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科学解释</a:t>
            </a:r>
            <a:endParaRPr sz="1275" b="1">
              <a:solidFill>
                <a:srgbClr val="FFFFFF"/>
              </a:solidFill>
            </a:endParaRPr>
          </a:p>
        </p:txBody>
      </p:sp>
      <p:sp>
        <p:nvSpPr>
          <p:cNvPr id="12" name="Rectangles 11"/>
          <p:cNvSpPr>
            <a:spLocks noGrp="1"/>
          </p:cNvSpPr>
          <p:nvPr/>
        </p:nvSpPr>
        <p:spPr>
          <a:xfrm>
            <a:off x="1190625" y="2628900"/>
            <a:ext cx="2190750" cy="628650"/>
          </a:xfrm>
          <a:prstGeom prst="rect">
            <a:avLst/>
          </a:prstGeom>
          <a:solidFill>
            <a:srgbClr val="FFFFFF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13" name="Rectangles 12"/>
          <p:cNvSpPr>
            <a:spLocks noGrp="1"/>
          </p:cNvSpPr>
          <p:nvPr/>
        </p:nvSpPr>
        <p:spPr>
          <a:xfrm>
            <a:off x="1304925" y="2771775"/>
            <a:ext cx="19621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00" b="1">
                <a:solidFill>
                  <a:srgbClr val="1F6D42"/>
                </a:solidFill>
              </a:defRPr>
            </a:pPr>
            <a:r>
              <a:rPr sz="1200" b="1">
                <a:solidFill>
                  <a:srgbClr val="1F6D42"/>
                </a:solidFill>
              </a:rPr>
              <a:t>为什么要接种</a:t>
            </a:r>
            <a:endParaRPr sz="1200" b="1">
              <a:solidFill>
                <a:srgbClr val="1F6D42"/>
              </a:solidFill>
            </a:endParaRPr>
          </a:p>
        </p:txBody>
      </p:sp>
      <p:sp>
        <p:nvSpPr>
          <p:cNvPr id="14" name="Rectangles 13"/>
          <p:cNvSpPr>
            <a:spLocks noGrp="1"/>
          </p:cNvSpPr>
          <p:nvPr/>
        </p:nvSpPr>
        <p:spPr>
          <a:xfrm>
            <a:off x="3381375" y="2628900"/>
            <a:ext cx="8096250" cy="628650"/>
          </a:xfrm>
          <a:prstGeom prst="rect">
            <a:avLst/>
          </a:prstGeom>
          <a:solidFill>
            <a:srgbClr val="FFFFFF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15" name="Rectangles 14"/>
          <p:cNvSpPr>
            <a:spLocks noGrp="1"/>
          </p:cNvSpPr>
          <p:nvPr/>
        </p:nvSpPr>
        <p:spPr>
          <a:xfrm>
            <a:off x="3495675" y="2771775"/>
            <a:ext cx="78676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00" b="0">
                <a:solidFill>
                  <a:srgbClr val="203B31"/>
                </a:solidFill>
              </a:defRPr>
            </a:pPr>
            <a:r>
              <a:rPr sz="1200" b="0">
                <a:solidFill>
                  <a:srgbClr val="203B31"/>
                </a:solidFill>
              </a:rPr>
              <a:t>帮助免疫系统提前识别流感病毒，降低患病和严重结局风险</a:t>
            </a:r>
            <a:endParaRPr sz="1200" b="0">
              <a:solidFill>
                <a:srgbClr val="203B31"/>
              </a:solidFill>
            </a:endParaRPr>
          </a:p>
        </p:txBody>
      </p:sp>
      <p:sp>
        <p:nvSpPr>
          <p:cNvPr id="16" name="Rectangles 15"/>
          <p:cNvSpPr>
            <a:spLocks noGrp="1"/>
          </p:cNvSpPr>
          <p:nvPr/>
        </p:nvSpPr>
        <p:spPr>
          <a:xfrm>
            <a:off x="1190625" y="3257550"/>
            <a:ext cx="2190750" cy="628650"/>
          </a:xfrm>
          <a:prstGeom prst="rect">
            <a:avLst/>
          </a:prstGeom>
          <a:solidFill>
            <a:srgbClr val="F0F7F1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17" name="Rectangles 16"/>
          <p:cNvSpPr>
            <a:spLocks noGrp="1"/>
          </p:cNvSpPr>
          <p:nvPr/>
        </p:nvSpPr>
        <p:spPr>
          <a:xfrm>
            <a:off x="1304925" y="3400425"/>
            <a:ext cx="19621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00" b="1">
                <a:solidFill>
                  <a:srgbClr val="1F6D42"/>
                </a:solidFill>
              </a:defRPr>
            </a:pPr>
            <a:r>
              <a:rPr sz="1200" b="1">
                <a:solidFill>
                  <a:srgbClr val="1F6D42"/>
                </a:solidFill>
              </a:rPr>
              <a:t>为什么每年接种</a:t>
            </a:r>
            <a:endParaRPr sz="1200" b="1">
              <a:solidFill>
                <a:srgbClr val="1F6D42"/>
              </a:solidFill>
            </a:endParaRPr>
          </a:p>
        </p:txBody>
      </p:sp>
      <p:sp>
        <p:nvSpPr>
          <p:cNvPr id="18" name="Rectangles 17"/>
          <p:cNvSpPr>
            <a:spLocks noGrp="1"/>
          </p:cNvSpPr>
          <p:nvPr/>
        </p:nvSpPr>
        <p:spPr>
          <a:xfrm>
            <a:off x="3381375" y="3257550"/>
            <a:ext cx="8096250" cy="628650"/>
          </a:xfrm>
          <a:prstGeom prst="rect">
            <a:avLst/>
          </a:prstGeom>
          <a:solidFill>
            <a:srgbClr val="F0F7F1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19" name="Rectangles 18"/>
          <p:cNvSpPr>
            <a:spLocks noGrp="1"/>
          </p:cNvSpPr>
          <p:nvPr/>
        </p:nvSpPr>
        <p:spPr>
          <a:xfrm>
            <a:off x="3495675" y="3400425"/>
            <a:ext cx="78676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00" b="0">
                <a:solidFill>
                  <a:srgbClr val="203B31"/>
                </a:solidFill>
              </a:defRPr>
            </a:pPr>
            <a:r>
              <a:rPr sz="1200" b="0">
                <a:solidFill>
                  <a:srgbClr val="203B31"/>
                </a:solidFill>
              </a:rPr>
              <a:t>流感病毒持续变化，疫苗配方会随流行毒株更新</a:t>
            </a:r>
            <a:endParaRPr sz="1200" b="0">
              <a:solidFill>
                <a:srgbClr val="203B31"/>
              </a:solidFill>
            </a:endParaRPr>
          </a:p>
        </p:txBody>
      </p:sp>
      <p:sp>
        <p:nvSpPr>
          <p:cNvPr id="20" name="Rectangles 19"/>
          <p:cNvSpPr>
            <a:spLocks noGrp="1"/>
          </p:cNvSpPr>
          <p:nvPr/>
        </p:nvSpPr>
        <p:spPr>
          <a:xfrm>
            <a:off x="1190625" y="3886200"/>
            <a:ext cx="2190750" cy="628650"/>
          </a:xfrm>
          <a:prstGeom prst="rect">
            <a:avLst/>
          </a:prstGeom>
          <a:solidFill>
            <a:srgbClr val="FFFFFF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21" name="Rectangles 20"/>
          <p:cNvSpPr>
            <a:spLocks noGrp="1"/>
          </p:cNvSpPr>
          <p:nvPr/>
        </p:nvSpPr>
        <p:spPr>
          <a:xfrm>
            <a:off x="1304925" y="4029075"/>
            <a:ext cx="19621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00" b="1">
                <a:solidFill>
                  <a:srgbClr val="1F6D42"/>
                </a:solidFill>
              </a:defRPr>
            </a:pPr>
            <a:r>
              <a:rPr sz="1200" b="1">
                <a:solidFill>
                  <a:srgbClr val="1F6D42"/>
                </a:solidFill>
              </a:rPr>
              <a:t>谁更应重视</a:t>
            </a:r>
            <a:endParaRPr sz="1200" b="1">
              <a:solidFill>
                <a:srgbClr val="1F6D42"/>
              </a:solidFill>
            </a:endParaRPr>
          </a:p>
        </p:txBody>
      </p:sp>
      <p:sp>
        <p:nvSpPr>
          <p:cNvPr id="22" name="Rectangles 21"/>
          <p:cNvSpPr>
            <a:spLocks noGrp="1"/>
          </p:cNvSpPr>
          <p:nvPr/>
        </p:nvSpPr>
        <p:spPr>
          <a:xfrm>
            <a:off x="3381375" y="3886200"/>
            <a:ext cx="8096250" cy="628650"/>
          </a:xfrm>
          <a:prstGeom prst="rect">
            <a:avLst/>
          </a:prstGeom>
          <a:solidFill>
            <a:srgbClr val="FFFFFF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23" name="Rectangles 22"/>
          <p:cNvSpPr>
            <a:spLocks noGrp="1"/>
          </p:cNvSpPr>
          <p:nvPr/>
        </p:nvSpPr>
        <p:spPr>
          <a:xfrm>
            <a:off x="3495675" y="4029075"/>
            <a:ext cx="78676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00" b="0">
                <a:solidFill>
                  <a:srgbClr val="203B31"/>
                </a:solidFill>
              </a:defRPr>
            </a:pPr>
            <a:r>
              <a:rPr sz="1200" b="0">
                <a:solidFill>
                  <a:srgbClr val="203B31"/>
                </a:solidFill>
              </a:rPr>
              <a:t>儿童、孕妇、老年人、慢性病患者及照护者</a:t>
            </a:r>
            <a:endParaRPr sz="1200" b="0">
              <a:solidFill>
                <a:srgbClr val="203B31"/>
              </a:solidFill>
            </a:endParaRPr>
          </a:p>
        </p:txBody>
      </p:sp>
      <p:sp>
        <p:nvSpPr>
          <p:cNvPr id="24" name="Rectangles 23"/>
          <p:cNvSpPr>
            <a:spLocks noGrp="1"/>
          </p:cNvSpPr>
          <p:nvPr/>
        </p:nvSpPr>
        <p:spPr>
          <a:xfrm>
            <a:off x="1190625" y="4514850"/>
            <a:ext cx="2190750" cy="628650"/>
          </a:xfrm>
          <a:prstGeom prst="rect">
            <a:avLst/>
          </a:prstGeom>
          <a:solidFill>
            <a:srgbClr val="F0F7F1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25" name="Rectangles 24"/>
          <p:cNvSpPr>
            <a:spLocks noGrp="1"/>
          </p:cNvSpPr>
          <p:nvPr/>
        </p:nvSpPr>
        <p:spPr>
          <a:xfrm>
            <a:off x="1304925" y="4657725"/>
            <a:ext cx="19621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00" b="1">
                <a:solidFill>
                  <a:srgbClr val="1F6D42"/>
                </a:solidFill>
              </a:defRPr>
            </a:pPr>
            <a:r>
              <a:rPr sz="1200" b="1">
                <a:solidFill>
                  <a:srgbClr val="1F6D42"/>
                </a:solidFill>
              </a:rPr>
              <a:t>需要注意</a:t>
            </a:r>
            <a:endParaRPr sz="1200" b="1">
              <a:solidFill>
                <a:srgbClr val="1F6D42"/>
              </a:solidFill>
            </a:endParaRPr>
          </a:p>
        </p:txBody>
      </p:sp>
      <p:sp>
        <p:nvSpPr>
          <p:cNvPr id="26" name="Rectangles 25"/>
          <p:cNvSpPr>
            <a:spLocks noGrp="1"/>
          </p:cNvSpPr>
          <p:nvPr/>
        </p:nvSpPr>
        <p:spPr>
          <a:xfrm>
            <a:off x="3381375" y="4514850"/>
            <a:ext cx="8096250" cy="628650"/>
          </a:xfrm>
          <a:prstGeom prst="rect">
            <a:avLst/>
          </a:prstGeom>
          <a:solidFill>
            <a:srgbClr val="F0F7F1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27" name="Rectangles 26"/>
          <p:cNvSpPr>
            <a:spLocks noGrp="1"/>
          </p:cNvSpPr>
          <p:nvPr/>
        </p:nvSpPr>
        <p:spPr>
          <a:xfrm>
            <a:off x="3495675" y="4657725"/>
            <a:ext cx="78676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00" b="0">
                <a:solidFill>
                  <a:srgbClr val="203B31"/>
                </a:solidFill>
              </a:defRPr>
            </a:pPr>
            <a:r>
              <a:rPr sz="1200" b="0">
                <a:solidFill>
                  <a:srgbClr val="203B31"/>
                </a:solidFill>
              </a:rPr>
              <a:t>是否适合接种、禁忌症与既往过敏史应咨询专业人员</a:t>
            </a:r>
            <a:endParaRPr sz="1200" b="0">
              <a:solidFill>
                <a:srgbClr val="203B3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4" name="Picture 23"/>
          <p:cNvPicPr>
            <a:picLocks noChangeAspect="1"/>
          </p:cNvPicPr>
          <p:nvPr/>
        </p:nvPicPr>
        <p:blipFill>
          <a:blip r:embed="rId1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s 1"/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0">
            <a:noFill/>
            <a:prstDash val="solid"/>
          </a:ln>
        </p:spPr>
      </p:sp>
      <p:sp>
        <p:nvSpPr>
          <p:cNvPr id="3" name="Rectangles 2"/>
          <p:cNvSpPr>
            <a:spLocks noGrp="1"/>
          </p:cNvSpPr>
          <p:nvPr/>
        </p:nvSpPr>
        <p:spPr>
          <a:xfrm>
            <a:off x="0" y="0"/>
            <a:ext cx="12192000" cy="742950"/>
          </a:xfrm>
          <a:prstGeom prst="rect">
            <a:avLst/>
          </a:prstGeom>
          <a:ln w="0">
            <a:noFill/>
            <a:prstDash val="solid"/>
          </a:ln>
        </p:spPr>
      </p:sp>
      <p:sp>
        <p:nvSpPr>
          <p:cNvPr id="4" name="Rectangles 3"/>
          <p:cNvSpPr>
            <a:spLocks noGrp="1"/>
          </p:cNvSpPr>
          <p:nvPr/>
        </p:nvSpPr>
        <p:spPr>
          <a:xfrm>
            <a:off x="685800" y="266700"/>
            <a:ext cx="5143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050" b="1">
                <a:solidFill>
                  <a:srgbClr val="536F62"/>
                </a:solidFill>
              </a:defRPr>
            </a:pPr>
            <a:r>
              <a:rPr sz="1050" b="1">
                <a:solidFill>
                  <a:srgbClr val="536F62"/>
                </a:solidFill>
              </a:rPr>
              <a:t>蒲公英计划 · 呼吸道感染性疾病科普</a:t>
            </a:r>
            <a:endParaRPr sz="1050" b="1">
              <a:solidFill>
                <a:srgbClr val="536F62"/>
              </a:solidFill>
            </a:endParaRPr>
          </a:p>
        </p:txBody>
      </p:sp>
      <p:sp>
        <p:nvSpPr>
          <p:cNvPr id="5" name="Rectangles 4"/>
          <p:cNvSpPr>
            <a:spLocks noGrp="1"/>
          </p:cNvSpPr>
          <p:nvPr/>
        </p:nvSpPr>
        <p:spPr>
          <a:xfrm>
            <a:off x="685800" y="895350"/>
            <a:ext cx="88582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2700" b="1">
                <a:solidFill>
                  <a:srgbClr val="1F6D42"/>
                </a:solidFill>
              </a:defRPr>
            </a:pPr>
            <a:r>
              <a:rPr sz="2700" b="1">
                <a:solidFill>
                  <a:srgbClr val="1F6D42"/>
                </a:solidFill>
              </a:rPr>
              <a:t>十一、常见误区澄清</a:t>
            </a:r>
            <a:endParaRPr sz="2700" b="1">
              <a:solidFill>
                <a:srgbClr val="1F6D42"/>
              </a:solidFill>
            </a:endParaRPr>
          </a:p>
        </p:txBody>
      </p:sp>
      <p:sp>
        <p:nvSpPr>
          <p:cNvPr id="6" name="Rectangles 5"/>
          <p:cNvSpPr>
            <a:spLocks noGrp="1"/>
          </p:cNvSpPr>
          <p:nvPr/>
        </p:nvSpPr>
        <p:spPr>
          <a:xfrm>
            <a:off x="685800" y="1504950"/>
            <a:ext cx="1809750" cy="28575"/>
          </a:xfrm>
          <a:prstGeom prst="rect">
            <a:avLst/>
          </a:prstGeom>
          <a:solidFill>
            <a:srgbClr val="BFD9C8"/>
          </a:solidFill>
          <a:ln w="0">
            <a:noFill/>
            <a:prstDash val="solid"/>
          </a:ln>
        </p:spPr>
      </p:sp>
      <p:sp>
        <p:nvSpPr>
          <p:cNvPr id="7" name="Rectangles 6"/>
          <p:cNvSpPr>
            <a:spLocks noGrp="1"/>
          </p:cNvSpPr>
          <p:nvPr/>
        </p:nvSpPr>
        <p:spPr>
          <a:xfrm>
            <a:off x="11049000" y="6324600"/>
            <a:ext cx="4572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900" b="1">
                <a:solidFill>
                  <a:srgbClr val="1F6D42"/>
                </a:solidFill>
              </a:defRPr>
            </a:pPr>
            <a:r>
              <a:rPr sz="900" b="1">
                <a:solidFill>
                  <a:srgbClr val="1F6D42"/>
                </a:solidFill>
              </a:rPr>
              <a:t>12</a:t>
            </a:r>
            <a:endParaRPr sz="900" b="1">
              <a:solidFill>
                <a:srgbClr val="1F6D42"/>
              </a:solidFill>
            </a:endParaRPr>
          </a:p>
        </p:txBody>
      </p:sp>
      <p:sp>
        <p:nvSpPr>
          <p:cNvPr id="8" name="Rounded Rectangle 7"/>
          <p:cNvSpPr>
            <a:spLocks noGrp="1"/>
          </p:cNvSpPr>
          <p:nvPr/>
        </p:nvSpPr>
        <p:spPr>
          <a:xfrm>
            <a:off x="1143000" y="1952625"/>
            <a:ext cx="4572000" cy="11430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9" name="Rectangles 8"/>
          <p:cNvSpPr>
            <a:spLocks noGrp="1"/>
          </p:cNvSpPr>
          <p:nvPr/>
        </p:nvSpPr>
        <p:spPr>
          <a:xfrm>
            <a:off x="1143000" y="1952625"/>
            <a:ext cx="66675" cy="1143000"/>
          </a:xfrm>
          <a:prstGeom prst="rect">
            <a:avLst/>
          </a:prstGeom>
          <a:solidFill>
            <a:srgbClr val="B9443D"/>
          </a:solidFill>
          <a:ln w="0">
            <a:noFill/>
            <a:prstDash val="solid"/>
          </a:ln>
        </p:spPr>
      </p:sp>
      <p:sp>
        <p:nvSpPr>
          <p:cNvPr id="10" name="Rectangles 9"/>
          <p:cNvSpPr>
            <a:spLocks noGrp="1"/>
          </p:cNvSpPr>
          <p:nvPr/>
        </p:nvSpPr>
        <p:spPr>
          <a:xfrm>
            <a:off x="1409700" y="2143125"/>
            <a:ext cx="40386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725" b="1">
                <a:solidFill>
                  <a:srgbClr val="B9443D"/>
                </a:solidFill>
              </a:defRPr>
            </a:pPr>
            <a:r>
              <a:rPr sz="1725" b="1">
                <a:solidFill>
                  <a:srgbClr val="B9443D"/>
                </a:solidFill>
              </a:rPr>
              <a:t>误区一：流感只是重一点的感冒</a:t>
            </a:r>
            <a:endParaRPr sz="1725" b="1">
              <a:solidFill>
                <a:srgbClr val="B9443D"/>
              </a:solidFill>
            </a:endParaRPr>
          </a:p>
        </p:txBody>
      </p:sp>
      <p:sp>
        <p:nvSpPr>
          <p:cNvPr id="11" name="Rectangles 10"/>
          <p:cNvSpPr>
            <a:spLocks noGrp="1"/>
          </p:cNvSpPr>
          <p:nvPr/>
        </p:nvSpPr>
        <p:spPr>
          <a:xfrm>
            <a:off x="1409700" y="2562225"/>
            <a:ext cx="40386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200">
                <a:solidFill>
                  <a:srgbClr val="536F62"/>
                </a:solidFill>
              </a:defRPr>
            </a:pPr>
            <a:r>
              <a:rPr sz="1200">
                <a:solidFill>
                  <a:srgbClr val="536F62"/>
                </a:solidFill>
              </a:rPr>
              <a:t>流感起病更急，全身症状和并发症风险更高。</a:t>
            </a:r>
            <a:endParaRPr sz="1200">
              <a:solidFill>
                <a:srgbClr val="536F62"/>
              </a:solidFill>
            </a:endParaRPr>
          </a:p>
        </p:txBody>
      </p:sp>
      <p:sp>
        <p:nvSpPr>
          <p:cNvPr id="12" name="Rounded Rectangle 11"/>
          <p:cNvSpPr>
            <a:spLocks noGrp="1"/>
          </p:cNvSpPr>
          <p:nvPr/>
        </p:nvSpPr>
        <p:spPr>
          <a:xfrm>
            <a:off x="6286500" y="1952625"/>
            <a:ext cx="4572000" cy="11430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13" name="Rectangles 12"/>
          <p:cNvSpPr>
            <a:spLocks noGrp="1"/>
          </p:cNvSpPr>
          <p:nvPr/>
        </p:nvSpPr>
        <p:spPr>
          <a:xfrm>
            <a:off x="6286500" y="1952625"/>
            <a:ext cx="66675" cy="1143000"/>
          </a:xfrm>
          <a:prstGeom prst="rect">
            <a:avLst/>
          </a:prstGeom>
          <a:solidFill>
            <a:srgbClr val="A9792B"/>
          </a:solidFill>
          <a:ln w="0">
            <a:noFill/>
            <a:prstDash val="solid"/>
          </a:ln>
        </p:spPr>
      </p:sp>
      <p:sp>
        <p:nvSpPr>
          <p:cNvPr id="14" name="Rectangles 13"/>
          <p:cNvSpPr>
            <a:spLocks noGrp="1"/>
          </p:cNvSpPr>
          <p:nvPr/>
        </p:nvSpPr>
        <p:spPr>
          <a:xfrm>
            <a:off x="6553200" y="2143125"/>
            <a:ext cx="40386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725" b="1">
                <a:solidFill>
                  <a:srgbClr val="A9792B"/>
                </a:solidFill>
              </a:defRPr>
            </a:pPr>
            <a:r>
              <a:rPr sz="1725" b="1">
                <a:solidFill>
                  <a:srgbClr val="A9792B"/>
                </a:solidFill>
              </a:rPr>
              <a:t>误区二：接种疫苗会导致流感</a:t>
            </a:r>
            <a:endParaRPr sz="1725" b="1">
              <a:solidFill>
                <a:srgbClr val="A9792B"/>
              </a:solidFill>
            </a:endParaRPr>
          </a:p>
        </p:txBody>
      </p:sp>
      <p:sp>
        <p:nvSpPr>
          <p:cNvPr id="15" name="Rectangles 14"/>
          <p:cNvSpPr>
            <a:spLocks noGrp="1"/>
          </p:cNvSpPr>
          <p:nvPr/>
        </p:nvSpPr>
        <p:spPr>
          <a:xfrm>
            <a:off x="6553200" y="2562225"/>
            <a:ext cx="40386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200">
                <a:solidFill>
                  <a:srgbClr val="536F62"/>
                </a:solidFill>
              </a:defRPr>
            </a:pPr>
            <a:r>
              <a:rPr sz="1200">
                <a:solidFill>
                  <a:srgbClr val="536F62"/>
                </a:solidFill>
              </a:rPr>
              <a:t>灭活流感疫苗不会引起真正的流感感染。</a:t>
            </a:r>
            <a:endParaRPr sz="1200">
              <a:solidFill>
                <a:srgbClr val="536F62"/>
              </a:solidFill>
            </a:endParaRPr>
          </a:p>
        </p:txBody>
      </p:sp>
      <p:sp>
        <p:nvSpPr>
          <p:cNvPr id="16" name="Rounded Rectangle 15"/>
          <p:cNvSpPr>
            <a:spLocks noGrp="1"/>
          </p:cNvSpPr>
          <p:nvPr/>
        </p:nvSpPr>
        <p:spPr>
          <a:xfrm>
            <a:off x="1143000" y="3524250"/>
            <a:ext cx="4572000" cy="11430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17" name="Rectangles 16"/>
          <p:cNvSpPr>
            <a:spLocks noGrp="1"/>
          </p:cNvSpPr>
          <p:nvPr/>
        </p:nvSpPr>
        <p:spPr>
          <a:xfrm>
            <a:off x="1143000" y="3524250"/>
            <a:ext cx="66675" cy="1143000"/>
          </a:xfrm>
          <a:prstGeom prst="rect">
            <a:avLst/>
          </a:prstGeom>
          <a:solidFill>
            <a:srgbClr val="3F8EA3"/>
          </a:solidFill>
          <a:ln w="0">
            <a:noFill/>
            <a:prstDash val="solid"/>
          </a:ln>
        </p:spPr>
      </p:sp>
      <p:sp>
        <p:nvSpPr>
          <p:cNvPr id="18" name="Rectangles 17"/>
          <p:cNvSpPr>
            <a:spLocks noGrp="1"/>
          </p:cNvSpPr>
          <p:nvPr/>
        </p:nvSpPr>
        <p:spPr>
          <a:xfrm>
            <a:off x="1409700" y="3714750"/>
            <a:ext cx="40386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725" b="1">
                <a:solidFill>
                  <a:srgbClr val="3F8EA3"/>
                </a:solidFill>
              </a:defRPr>
            </a:pPr>
            <a:r>
              <a:rPr sz="1725" b="1">
                <a:solidFill>
                  <a:srgbClr val="3F8EA3"/>
                </a:solidFill>
              </a:rPr>
              <a:t>误区三：没有发烧就不是流感</a:t>
            </a:r>
            <a:endParaRPr sz="1725" b="1">
              <a:solidFill>
                <a:srgbClr val="3F8EA3"/>
              </a:solidFill>
            </a:endParaRPr>
          </a:p>
        </p:txBody>
      </p:sp>
      <p:sp>
        <p:nvSpPr>
          <p:cNvPr id="19" name="Rectangles 18"/>
          <p:cNvSpPr>
            <a:spLocks noGrp="1"/>
          </p:cNvSpPr>
          <p:nvPr/>
        </p:nvSpPr>
        <p:spPr>
          <a:xfrm>
            <a:off x="1409700" y="4133850"/>
            <a:ext cx="40386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200">
                <a:solidFill>
                  <a:srgbClr val="536F62"/>
                </a:solidFill>
              </a:defRPr>
            </a:pPr>
            <a:r>
              <a:rPr sz="1200">
                <a:solidFill>
                  <a:srgbClr val="536F62"/>
                </a:solidFill>
              </a:rPr>
              <a:t>部分感染者可能没有明显发热，仍需结合其他症状判断。</a:t>
            </a:r>
            <a:endParaRPr sz="1200">
              <a:solidFill>
                <a:srgbClr val="536F62"/>
              </a:solidFill>
            </a:endParaRPr>
          </a:p>
        </p:txBody>
      </p:sp>
      <p:sp>
        <p:nvSpPr>
          <p:cNvPr id="20" name="Rounded Rectangle 19"/>
          <p:cNvSpPr>
            <a:spLocks noGrp="1"/>
          </p:cNvSpPr>
          <p:nvPr/>
        </p:nvSpPr>
        <p:spPr>
          <a:xfrm>
            <a:off x="6286500" y="3524250"/>
            <a:ext cx="4572000" cy="11430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21" name="Rectangles 20"/>
          <p:cNvSpPr>
            <a:spLocks noGrp="1"/>
          </p:cNvSpPr>
          <p:nvPr/>
        </p:nvSpPr>
        <p:spPr>
          <a:xfrm>
            <a:off x="6286500" y="3524250"/>
            <a:ext cx="66675" cy="1143000"/>
          </a:xfrm>
          <a:prstGeom prst="rect">
            <a:avLst/>
          </a:prstGeom>
          <a:solidFill>
            <a:srgbClr val="1F6D42"/>
          </a:solidFill>
          <a:ln w="0">
            <a:noFill/>
            <a:prstDash val="solid"/>
          </a:ln>
        </p:spPr>
      </p:sp>
      <p:sp>
        <p:nvSpPr>
          <p:cNvPr id="22" name="Rectangles 21"/>
          <p:cNvSpPr>
            <a:spLocks noGrp="1"/>
          </p:cNvSpPr>
          <p:nvPr/>
        </p:nvSpPr>
        <p:spPr>
          <a:xfrm>
            <a:off x="6553200" y="3714750"/>
            <a:ext cx="40386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725" b="1">
                <a:solidFill>
                  <a:srgbClr val="1F6D42"/>
                </a:solidFill>
              </a:defRPr>
            </a:pPr>
            <a:r>
              <a:rPr sz="1725" b="1">
                <a:solidFill>
                  <a:srgbClr val="1F6D42"/>
                </a:solidFill>
              </a:rPr>
              <a:t>误区四：吃抗生素可以治流感</a:t>
            </a:r>
            <a:endParaRPr sz="1725" b="1">
              <a:solidFill>
                <a:srgbClr val="1F6D42"/>
              </a:solidFill>
            </a:endParaRPr>
          </a:p>
        </p:txBody>
      </p:sp>
      <p:sp>
        <p:nvSpPr>
          <p:cNvPr id="23" name="Rectangles 22"/>
          <p:cNvSpPr>
            <a:spLocks noGrp="1"/>
          </p:cNvSpPr>
          <p:nvPr/>
        </p:nvSpPr>
        <p:spPr>
          <a:xfrm>
            <a:off x="6553200" y="4133850"/>
            <a:ext cx="40386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200">
                <a:solidFill>
                  <a:srgbClr val="536F62"/>
                </a:solidFill>
              </a:defRPr>
            </a:pPr>
            <a:r>
              <a:rPr sz="1200">
                <a:solidFill>
                  <a:srgbClr val="536F62"/>
                </a:solidFill>
              </a:rPr>
              <a:t>流感由病毒引起，抗生素不能治疗病毒感染。</a:t>
            </a:r>
            <a:endParaRPr sz="1200">
              <a:solidFill>
                <a:srgbClr val="536F62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2" name="Picture 21"/>
          <p:cNvPicPr>
            <a:picLocks noChangeAspect="1"/>
          </p:cNvPicPr>
          <p:nvPr/>
        </p:nvPicPr>
        <p:blipFill>
          <a:blip r:embed="rId1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s 1"/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0">
            <a:noFill/>
            <a:prstDash val="solid"/>
          </a:ln>
        </p:spPr>
      </p:sp>
      <p:sp>
        <p:nvSpPr>
          <p:cNvPr id="3" name="Rectangles 2"/>
          <p:cNvSpPr>
            <a:spLocks noGrp="1"/>
          </p:cNvSpPr>
          <p:nvPr/>
        </p:nvSpPr>
        <p:spPr>
          <a:xfrm>
            <a:off x="0" y="0"/>
            <a:ext cx="12192000" cy="742950"/>
          </a:xfrm>
          <a:prstGeom prst="rect">
            <a:avLst/>
          </a:prstGeom>
          <a:ln w="0">
            <a:noFill/>
            <a:prstDash val="solid"/>
          </a:ln>
        </p:spPr>
      </p:sp>
      <p:sp>
        <p:nvSpPr>
          <p:cNvPr id="4" name="Rectangles 3"/>
          <p:cNvSpPr>
            <a:spLocks noGrp="1"/>
          </p:cNvSpPr>
          <p:nvPr/>
        </p:nvSpPr>
        <p:spPr>
          <a:xfrm>
            <a:off x="685800" y="266700"/>
            <a:ext cx="5143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050" b="1">
                <a:solidFill>
                  <a:srgbClr val="536F62"/>
                </a:solidFill>
              </a:defRPr>
            </a:pPr>
            <a:r>
              <a:rPr sz="1050" b="1">
                <a:solidFill>
                  <a:srgbClr val="536F62"/>
                </a:solidFill>
              </a:rPr>
              <a:t>蒲公英计划 · 呼吸道感染性疾病科普</a:t>
            </a:r>
            <a:endParaRPr sz="1050" b="1">
              <a:solidFill>
                <a:srgbClr val="536F62"/>
              </a:solidFill>
            </a:endParaRPr>
          </a:p>
        </p:txBody>
      </p:sp>
      <p:sp>
        <p:nvSpPr>
          <p:cNvPr id="5" name="Rectangles 4"/>
          <p:cNvSpPr>
            <a:spLocks noGrp="1"/>
          </p:cNvSpPr>
          <p:nvPr/>
        </p:nvSpPr>
        <p:spPr>
          <a:xfrm>
            <a:off x="685800" y="895350"/>
            <a:ext cx="88582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2700" b="1">
                <a:solidFill>
                  <a:srgbClr val="1F6D42"/>
                </a:solidFill>
              </a:defRPr>
            </a:pPr>
            <a:r>
              <a:rPr sz="2700" b="1">
                <a:solidFill>
                  <a:srgbClr val="1F6D42"/>
                </a:solidFill>
              </a:rPr>
              <a:t>十二、何时需要及时就医</a:t>
            </a:r>
            <a:endParaRPr sz="2700" b="1">
              <a:solidFill>
                <a:srgbClr val="1F6D42"/>
              </a:solidFill>
            </a:endParaRPr>
          </a:p>
        </p:txBody>
      </p:sp>
      <p:sp>
        <p:nvSpPr>
          <p:cNvPr id="6" name="Rectangles 5"/>
          <p:cNvSpPr>
            <a:spLocks noGrp="1"/>
          </p:cNvSpPr>
          <p:nvPr/>
        </p:nvSpPr>
        <p:spPr>
          <a:xfrm>
            <a:off x="685800" y="1504950"/>
            <a:ext cx="1809750" cy="28575"/>
          </a:xfrm>
          <a:prstGeom prst="rect">
            <a:avLst/>
          </a:prstGeom>
          <a:solidFill>
            <a:srgbClr val="BFD9C8"/>
          </a:solidFill>
          <a:ln w="0">
            <a:noFill/>
            <a:prstDash val="solid"/>
          </a:ln>
        </p:spPr>
      </p:sp>
      <p:sp>
        <p:nvSpPr>
          <p:cNvPr id="7" name="Rectangles 6"/>
          <p:cNvSpPr>
            <a:spLocks noGrp="1"/>
          </p:cNvSpPr>
          <p:nvPr/>
        </p:nvSpPr>
        <p:spPr>
          <a:xfrm>
            <a:off x="11049000" y="6324600"/>
            <a:ext cx="4572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900" b="1">
                <a:solidFill>
                  <a:srgbClr val="1F6D42"/>
                </a:solidFill>
              </a:defRPr>
            </a:pPr>
            <a:r>
              <a:rPr sz="900" b="1">
                <a:solidFill>
                  <a:srgbClr val="1F6D42"/>
                </a:solidFill>
              </a:rPr>
              <a:t>13</a:t>
            </a:r>
            <a:endParaRPr sz="900" b="1">
              <a:solidFill>
                <a:srgbClr val="1F6D42"/>
              </a:solidFill>
            </a:endParaRPr>
          </a:p>
        </p:txBody>
      </p:sp>
      <p:sp>
        <p:nvSpPr>
          <p:cNvPr id="8" name="Rounded Rectangle 7"/>
          <p:cNvSpPr>
            <a:spLocks noGrp="1"/>
          </p:cNvSpPr>
          <p:nvPr/>
        </p:nvSpPr>
        <p:spPr>
          <a:xfrm>
            <a:off x="990600" y="1952625"/>
            <a:ext cx="4762500" cy="323850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9" name="Rounded Rectangle 8"/>
          <p:cNvSpPr>
            <a:spLocks noGrp="1"/>
          </p:cNvSpPr>
          <p:nvPr/>
        </p:nvSpPr>
        <p:spPr>
          <a:xfrm>
            <a:off x="6438900" y="1952625"/>
            <a:ext cx="4762500" cy="323850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10" name="Rectangles 9"/>
          <p:cNvSpPr>
            <a:spLocks noGrp="1"/>
          </p:cNvSpPr>
          <p:nvPr/>
        </p:nvSpPr>
        <p:spPr>
          <a:xfrm>
            <a:off x="1314450" y="2247900"/>
            <a:ext cx="4095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875" b="1">
                <a:solidFill>
                  <a:srgbClr val="3F8EA3"/>
                </a:solidFill>
              </a:defRPr>
            </a:pPr>
            <a:r>
              <a:rPr sz="1875" b="1">
                <a:solidFill>
                  <a:srgbClr val="3F8EA3"/>
                </a:solidFill>
              </a:rPr>
              <a:t>儿童风险信号</a:t>
            </a:r>
            <a:endParaRPr sz="1875" b="1">
              <a:solidFill>
                <a:srgbClr val="3F8EA3"/>
              </a:solidFill>
            </a:endParaRPr>
          </a:p>
        </p:txBody>
      </p:sp>
      <p:sp>
        <p:nvSpPr>
          <p:cNvPr id="11" name="Rectangles 10"/>
          <p:cNvSpPr>
            <a:spLocks noGrp="1"/>
          </p:cNvSpPr>
          <p:nvPr/>
        </p:nvSpPr>
        <p:spPr>
          <a:xfrm>
            <a:off x="6762750" y="2247900"/>
            <a:ext cx="4095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875" b="1">
                <a:solidFill>
                  <a:srgbClr val="B9443D"/>
                </a:solidFill>
              </a:defRPr>
            </a:pPr>
            <a:r>
              <a:rPr sz="1875" b="1">
                <a:solidFill>
                  <a:srgbClr val="B9443D"/>
                </a:solidFill>
              </a:rPr>
              <a:t>成人风险信号</a:t>
            </a:r>
            <a:endParaRPr sz="1875" b="1">
              <a:solidFill>
                <a:srgbClr val="B9443D"/>
              </a:solidFill>
            </a:endParaRPr>
          </a:p>
        </p:txBody>
      </p:sp>
      <p:sp>
        <p:nvSpPr>
          <p:cNvPr id="12" name="Rectangles 11"/>
          <p:cNvSpPr>
            <a:spLocks noGrp="1"/>
          </p:cNvSpPr>
          <p:nvPr/>
        </p:nvSpPr>
        <p:spPr>
          <a:xfrm>
            <a:off x="1333500" y="2781300"/>
            <a:ext cx="4000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500">
                <a:solidFill>
                  <a:srgbClr val="203B31"/>
                </a:solidFill>
              </a:defRPr>
            </a:pPr>
            <a:r>
              <a:rPr sz="1500">
                <a:solidFill>
                  <a:srgbClr val="203B31"/>
                </a:solidFill>
              </a:rPr>
              <a:t>• 呼吸急促或困难</a:t>
            </a:r>
            <a:endParaRPr sz="1500">
              <a:solidFill>
                <a:srgbClr val="203B31"/>
              </a:solidFill>
            </a:endParaRPr>
          </a:p>
        </p:txBody>
      </p:sp>
      <p:sp>
        <p:nvSpPr>
          <p:cNvPr id="13" name="Rectangles 12"/>
          <p:cNvSpPr>
            <a:spLocks noGrp="1"/>
          </p:cNvSpPr>
          <p:nvPr/>
        </p:nvSpPr>
        <p:spPr>
          <a:xfrm>
            <a:off x="1333500" y="3238500"/>
            <a:ext cx="4000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500">
                <a:solidFill>
                  <a:srgbClr val="203B31"/>
                </a:solidFill>
              </a:defRPr>
            </a:pPr>
            <a:r>
              <a:rPr sz="1500">
                <a:solidFill>
                  <a:srgbClr val="203B31"/>
                </a:solidFill>
              </a:rPr>
              <a:t>• 精神反应差或嗜睡</a:t>
            </a:r>
            <a:endParaRPr sz="1500">
              <a:solidFill>
                <a:srgbClr val="203B31"/>
              </a:solidFill>
            </a:endParaRPr>
          </a:p>
        </p:txBody>
      </p:sp>
      <p:sp>
        <p:nvSpPr>
          <p:cNvPr id="14" name="Rectangles 13"/>
          <p:cNvSpPr>
            <a:spLocks noGrp="1"/>
          </p:cNvSpPr>
          <p:nvPr/>
        </p:nvSpPr>
        <p:spPr>
          <a:xfrm>
            <a:off x="1333500" y="3695700"/>
            <a:ext cx="4000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500">
                <a:solidFill>
                  <a:srgbClr val="203B31"/>
                </a:solidFill>
              </a:defRPr>
            </a:pPr>
            <a:r>
              <a:rPr sz="1500">
                <a:solidFill>
                  <a:srgbClr val="203B31"/>
                </a:solidFill>
              </a:rPr>
              <a:t>• 持续高热或抽搐</a:t>
            </a:r>
            <a:endParaRPr sz="1500">
              <a:solidFill>
                <a:srgbClr val="203B31"/>
              </a:solidFill>
            </a:endParaRPr>
          </a:p>
        </p:txBody>
      </p:sp>
      <p:sp>
        <p:nvSpPr>
          <p:cNvPr id="15" name="Rectangles 14"/>
          <p:cNvSpPr>
            <a:spLocks noGrp="1"/>
          </p:cNvSpPr>
          <p:nvPr/>
        </p:nvSpPr>
        <p:spPr>
          <a:xfrm>
            <a:off x="1333500" y="4152900"/>
            <a:ext cx="4000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500">
                <a:solidFill>
                  <a:srgbClr val="203B31"/>
                </a:solidFill>
              </a:defRPr>
            </a:pPr>
            <a:r>
              <a:rPr sz="1500">
                <a:solidFill>
                  <a:srgbClr val="203B31"/>
                </a:solidFill>
              </a:rPr>
              <a:t>• 尿量明显减少</a:t>
            </a:r>
            <a:endParaRPr sz="1500">
              <a:solidFill>
                <a:srgbClr val="203B31"/>
              </a:solidFill>
            </a:endParaRPr>
          </a:p>
        </p:txBody>
      </p:sp>
      <p:sp>
        <p:nvSpPr>
          <p:cNvPr id="16" name="Rectangles 15"/>
          <p:cNvSpPr>
            <a:spLocks noGrp="1"/>
          </p:cNvSpPr>
          <p:nvPr/>
        </p:nvSpPr>
        <p:spPr>
          <a:xfrm>
            <a:off x="6781800" y="2781300"/>
            <a:ext cx="4000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500">
                <a:solidFill>
                  <a:srgbClr val="203B31"/>
                </a:solidFill>
              </a:defRPr>
            </a:pPr>
            <a:r>
              <a:rPr sz="1500">
                <a:solidFill>
                  <a:srgbClr val="203B31"/>
                </a:solidFill>
              </a:rPr>
              <a:t>• 呼吸困难或胸痛</a:t>
            </a:r>
            <a:endParaRPr sz="1500">
              <a:solidFill>
                <a:srgbClr val="203B31"/>
              </a:solidFill>
            </a:endParaRPr>
          </a:p>
        </p:txBody>
      </p:sp>
      <p:sp>
        <p:nvSpPr>
          <p:cNvPr id="17" name="Rectangles 16"/>
          <p:cNvSpPr>
            <a:spLocks noGrp="1"/>
          </p:cNvSpPr>
          <p:nvPr/>
        </p:nvSpPr>
        <p:spPr>
          <a:xfrm>
            <a:off x="6781800" y="3238500"/>
            <a:ext cx="4000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500">
                <a:solidFill>
                  <a:srgbClr val="203B31"/>
                </a:solidFill>
              </a:defRPr>
            </a:pPr>
            <a:r>
              <a:rPr sz="1500">
                <a:solidFill>
                  <a:srgbClr val="203B31"/>
                </a:solidFill>
              </a:rPr>
              <a:t>• 持续头晕、意识混乱</a:t>
            </a:r>
            <a:endParaRPr sz="1500">
              <a:solidFill>
                <a:srgbClr val="203B31"/>
              </a:solidFill>
            </a:endParaRPr>
          </a:p>
        </p:txBody>
      </p:sp>
      <p:sp>
        <p:nvSpPr>
          <p:cNvPr id="18" name="Rectangles 17"/>
          <p:cNvSpPr>
            <a:spLocks noGrp="1"/>
          </p:cNvSpPr>
          <p:nvPr/>
        </p:nvSpPr>
        <p:spPr>
          <a:xfrm>
            <a:off x="6781800" y="3695700"/>
            <a:ext cx="4000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500">
                <a:solidFill>
                  <a:srgbClr val="203B31"/>
                </a:solidFill>
              </a:defRPr>
            </a:pPr>
            <a:r>
              <a:rPr sz="1500">
                <a:solidFill>
                  <a:srgbClr val="203B31"/>
                </a:solidFill>
              </a:rPr>
              <a:t>• 明显虚弱或不能进食饮水</a:t>
            </a:r>
            <a:endParaRPr sz="1500">
              <a:solidFill>
                <a:srgbClr val="203B31"/>
              </a:solidFill>
            </a:endParaRPr>
          </a:p>
        </p:txBody>
      </p:sp>
      <p:sp>
        <p:nvSpPr>
          <p:cNvPr id="19" name="Rectangles 18"/>
          <p:cNvSpPr>
            <a:spLocks noGrp="1"/>
          </p:cNvSpPr>
          <p:nvPr/>
        </p:nvSpPr>
        <p:spPr>
          <a:xfrm>
            <a:off x="6781800" y="4152900"/>
            <a:ext cx="4000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500">
                <a:solidFill>
                  <a:srgbClr val="203B31"/>
                </a:solidFill>
              </a:defRPr>
            </a:pPr>
            <a:r>
              <a:rPr sz="1500">
                <a:solidFill>
                  <a:srgbClr val="203B31"/>
                </a:solidFill>
              </a:rPr>
              <a:t>• 好转后再次加重</a:t>
            </a:r>
            <a:endParaRPr sz="1500">
              <a:solidFill>
                <a:srgbClr val="203B31"/>
              </a:solidFill>
            </a:endParaRPr>
          </a:p>
        </p:txBody>
      </p:sp>
      <p:sp>
        <p:nvSpPr>
          <p:cNvPr id="20" name="Rounded Rectangle 19"/>
          <p:cNvSpPr>
            <a:spLocks noGrp="1"/>
          </p:cNvSpPr>
          <p:nvPr/>
        </p:nvSpPr>
        <p:spPr>
          <a:xfrm>
            <a:off x="3714750" y="5381625"/>
            <a:ext cx="4762500" cy="323850"/>
          </a:xfrm>
          <a:prstGeom prst="roundRect">
            <a:avLst>
              <a:gd name="adj" fmla="val 47059"/>
            </a:avLst>
          </a:prstGeom>
          <a:solidFill>
            <a:srgbClr val="FBE8E5"/>
          </a:solidFill>
          <a:ln w="9525">
            <a:noFill/>
            <a:prstDash val="solid"/>
          </a:ln>
        </p:spPr>
      </p:sp>
      <p:sp>
        <p:nvSpPr>
          <p:cNvPr id="21" name="Rectangles 20"/>
          <p:cNvSpPr>
            <a:spLocks noGrp="1"/>
          </p:cNvSpPr>
          <p:nvPr/>
        </p:nvSpPr>
        <p:spPr>
          <a:xfrm>
            <a:off x="3848100" y="5448300"/>
            <a:ext cx="44958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050" b="1">
                <a:solidFill>
                  <a:srgbClr val="B9443D"/>
                </a:solidFill>
              </a:defRPr>
            </a:pPr>
            <a:r>
              <a:rPr sz="1050" b="1">
                <a:solidFill>
                  <a:srgbClr val="B9443D"/>
                </a:solidFill>
              </a:rPr>
              <a:t>高风险人群出现流感样症状，应尽早联系医生</a:t>
            </a:r>
            <a:endParaRPr sz="1050" b="1">
              <a:solidFill>
                <a:srgbClr val="B9443D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6" name="Picture 25"/>
          <p:cNvPicPr>
            <a:picLocks noChangeAspect="1"/>
          </p:cNvPicPr>
          <p:nvPr/>
        </p:nvPicPr>
        <p:blipFill>
          <a:blip r:embed="rId1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s 1"/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0">
            <a:noFill/>
            <a:prstDash val="solid"/>
          </a:ln>
        </p:spPr>
      </p:sp>
      <p:sp>
        <p:nvSpPr>
          <p:cNvPr id="3" name="Rectangles 2"/>
          <p:cNvSpPr>
            <a:spLocks noGrp="1"/>
          </p:cNvSpPr>
          <p:nvPr/>
        </p:nvSpPr>
        <p:spPr>
          <a:xfrm>
            <a:off x="0" y="0"/>
            <a:ext cx="12192000" cy="742950"/>
          </a:xfrm>
          <a:prstGeom prst="rect">
            <a:avLst/>
          </a:prstGeom>
          <a:ln w="0">
            <a:noFill/>
            <a:prstDash val="solid"/>
          </a:ln>
        </p:spPr>
      </p:sp>
      <p:sp>
        <p:nvSpPr>
          <p:cNvPr id="4" name="Rectangles 3"/>
          <p:cNvSpPr>
            <a:spLocks noGrp="1"/>
          </p:cNvSpPr>
          <p:nvPr/>
        </p:nvSpPr>
        <p:spPr>
          <a:xfrm>
            <a:off x="685800" y="266700"/>
            <a:ext cx="5143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050" b="1">
                <a:solidFill>
                  <a:srgbClr val="536F62"/>
                </a:solidFill>
              </a:defRPr>
            </a:pPr>
            <a:r>
              <a:rPr sz="1050" b="1">
                <a:solidFill>
                  <a:srgbClr val="536F62"/>
                </a:solidFill>
              </a:rPr>
              <a:t>蒲公英计划 · 呼吸道感染性疾病科普</a:t>
            </a:r>
            <a:endParaRPr sz="1050" b="1">
              <a:solidFill>
                <a:srgbClr val="536F62"/>
              </a:solidFill>
            </a:endParaRPr>
          </a:p>
        </p:txBody>
      </p:sp>
      <p:sp>
        <p:nvSpPr>
          <p:cNvPr id="5" name="Rectangles 4"/>
          <p:cNvSpPr>
            <a:spLocks noGrp="1"/>
          </p:cNvSpPr>
          <p:nvPr/>
        </p:nvSpPr>
        <p:spPr>
          <a:xfrm>
            <a:off x="685800" y="895350"/>
            <a:ext cx="88582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2700" b="1">
                <a:solidFill>
                  <a:srgbClr val="1F6D42"/>
                </a:solidFill>
              </a:defRPr>
            </a:pPr>
            <a:r>
              <a:rPr sz="2700" b="1">
                <a:solidFill>
                  <a:srgbClr val="1F6D42"/>
                </a:solidFill>
              </a:rPr>
              <a:t>十三、家庭防护清单</a:t>
            </a:r>
            <a:endParaRPr sz="2700" b="1">
              <a:solidFill>
                <a:srgbClr val="1F6D42"/>
              </a:solidFill>
            </a:endParaRPr>
          </a:p>
        </p:txBody>
      </p:sp>
      <p:sp>
        <p:nvSpPr>
          <p:cNvPr id="6" name="Rectangles 5"/>
          <p:cNvSpPr>
            <a:spLocks noGrp="1"/>
          </p:cNvSpPr>
          <p:nvPr/>
        </p:nvSpPr>
        <p:spPr>
          <a:xfrm>
            <a:off x="685800" y="1504950"/>
            <a:ext cx="1809750" cy="28575"/>
          </a:xfrm>
          <a:prstGeom prst="rect">
            <a:avLst/>
          </a:prstGeom>
          <a:solidFill>
            <a:srgbClr val="BFD9C8"/>
          </a:solidFill>
          <a:ln w="0">
            <a:noFill/>
            <a:prstDash val="solid"/>
          </a:ln>
        </p:spPr>
      </p:sp>
      <p:sp>
        <p:nvSpPr>
          <p:cNvPr id="7" name="Rectangles 6"/>
          <p:cNvSpPr>
            <a:spLocks noGrp="1"/>
          </p:cNvSpPr>
          <p:nvPr/>
        </p:nvSpPr>
        <p:spPr>
          <a:xfrm>
            <a:off x="11049000" y="6324600"/>
            <a:ext cx="4572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900" b="1">
                <a:solidFill>
                  <a:srgbClr val="1F6D42"/>
                </a:solidFill>
              </a:defRPr>
            </a:pPr>
            <a:r>
              <a:rPr sz="900" b="1">
                <a:solidFill>
                  <a:srgbClr val="1F6D42"/>
                </a:solidFill>
              </a:rPr>
              <a:t>14</a:t>
            </a:r>
            <a:endParaRPr sz="900" b="1">
              <a:solidFill>
                <a:srgbClr val="1F6D42"/>
              </a:solidFill>
            </a:endParaRPr>
          </a:p>
        </p:txBody>
      </p:sp>
      <p:sp>
        <p:nvSpPr>
          <p:cNvPr id="8" name="Rounded Rectangle 7"/>
          <p:cNvSpPr>
            <a:spLocks noGrp="1"/>
          </p:cNvSpPr>
          <p:nvPr/>
        </p:nvSpPr>
        <p:spPr>
          <a:xfrm>
            <a:off x="1143000" y="2095500"/>
            <a:ext cx="4572000" cy="1095375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9" name="Rectangles 8"/>
          <p:cNvSpPr>
            <a:spLocks noGrp="1"/>
          </p:cNvSpPr>
          <p:nvPr/>
        </p:nvSpPr>
        <p:spPr>
          <a:xfrm>
            <a:off x="1143000" y="2095500"/>
            <a:ext cx="66675" cy="1095375"/>
          </a:xfrm>
          <a:prstGeom prst="rect">
            <a:avLst/>
          </a:prstGeom>
          <a:solidFill>
            <a:srgbClr val="1F6D42"/>
          </a:solidFill>
          <a:ln w="0">
            <a:noFill/>
            <a:prstDash val="solid"/>
          </a:ln>
        </p:spPr>
      </p:sp>
      <p:sp>
        <p:nvSpPr>
          <p:cNvPr id="10" name="Rectangles 9"/>
          <p:cNvSpPr>
            <a:spLocks noGrp="1"/>
          </p:cNvSpPr>
          <p:nvPr/>
        </p:nvSpPr>
        <p:spPr>
          <a:xfrm>
            <a:off x="1409700" y="2286000"/>
            <a:ext cx="40386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725" b="1">
                <a:solidFill>
                  <a:srgbClr val="1F6D42"/>
                </a:solidFill>
              </a:defRPr>
            </a:pPr>
            <a:r>
              <a:rPr sz="1725" b="1">
                <a:solidFill>
                  <a:srgbClr val="1F6D42"/>
                </a:solidFill>
              </a:rPr>
              <a:t>健康监测</a:t>
            </a:r>
            <a:endParaRPr sz="1725" b="1">
              <a:solidFill>
                <a:srgbClr val="1F6D42"/>
              </a:solidFill>
            </a:endParaRPr>
          </a:p>
        </p:txBody>
      </p:sp>
      <p:sp>
        <p:nvSpPr>
          <p:cNvPr id="11" name="Rectangles 10"/>
          <p:cNvSpPr>
            <a:spLocks noGrp="1"/>
          </p:cNvSpPr>
          <p:nvPr/>
        </p:nvSpPr>
        <p:spPr>
          <a:xfrm>
            <a:off x="1409700" y="2705100"/>
            <a:ext cx="4038600" cy="3524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200">
                <a:solidFill>
                  <a:srgbClr val="536F62"/>
                </a:solidFill>
              </a:defRPr>
            </a:pPr>
            <a:r>
              <a:rPr sz="1200">
                <a:solidFill>
                  <a:srgbClr val="536F62"/>
                </a:solidFill>
              </a:rPr>
              <a:t>记录体温、咳嗽、精神状态和进食饮水情况</a:t>
            </a:r>
            <a:endParaRPr sz="1200">
              <a:solidFill>
                <a:srgbClr val="536F62"/>
              </a:solidFill>
            </a:endParaRPr>
          </a:p>
        </p:txBody>
      </p:sp>
      <p:sp>
        <p:nvSpPr>
          <p:cNvPr id="12" name="Rounded Rectangle 11"/>
          <p:cNvSpPr>
            <a:spLocks noGrp="1"/>
          </p:cNvSpPr>
          <p:nvPr/>
        </p:nvSpPr>
        <p:spPr>
          <a:xfrm>
            <a:off x="6286500" y="2095500"/>
            <a:ext cx="4572000" cy="1095375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13" name="Rectangles 12"/>
          <p:cNvSpPr>
            <a:spLocks noGrp="1"/>
          </p:cNvSpPr>
          <p:nvPr/>
        </p:nvSpPr>
        <p:spPr>
          <a:xfrm>
            <a:off x="6286500" y="2095500"/>
            <a:ext cx="66675" cy="1095375"/>
          </a:xfrm>
          <a:prstGeom prst="rect">
            <a:avLst/>
          </a:prstGeom>
          <a:solidFill>
            <a:srgbClr val="3F8EA3"/>
          </a:solidFill>
          <a:ln w="0">
            <a:noFill/>
            <a:prstDash val="solid"/>
          </a:ln>
        </p:spPr>
      </p:sp>
      <p:sp>
        <p:nvSpPr>
          <p:cNvPr id="14" name="Rectangles 13"/>
          <p:cNvSpPr>
            <a:spLocks noGrp="1"/>
          </p:cNvSpPr>
          <p:nvPr/>
        </p:nvSpPr>
        <p:spPr>
          <a:xfrm>
            <a:off x="6553200" y="2286000"/>
            <a:ext cx="40386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725" b="1">
                <a:solidFill>
                  <a:srgbClr val="3F8EA3"/>
                </a:solidFill>
              </a:defRPr>
            </a:pPr>
            <a:r>
              <a:rPr sz="1725" b="1">
                <a:solidFill>
                  <a:srgbClr val="3F8EA3"/>
                </a:solidFill>
              </a:rPr>
              <a:t>居家休息</a:t>
            </a:r>
            <a:endParaRPr sz="1725" b="1">
              <a:solidFill>
                <a:srgbClr val="3F8EA3"/>
              </a:solidFill>
            </a:endParaRPr>
          </a:p>
        </p:txBody>
      </p:sp>
      <p:sp>
        <p:nvSpPr>
          <p:cNvPr id="15" name="Rectangles 14"/>
          <p:cNvSpPr>
            <a:spLocks noGrp="1"/>
          </p:cNvSpPr>
          <p:nvPr/>
        </p:nvSpPr>
        <p:spPr>
          <a:xfrm>
            <a:off x="6553200" y="2705100"/>
            <a:ext cx="4038600" cy="3524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200">
                <a:solidFill>
                  <a:srgbClr val="536F62"/>
                </a:solidFill>
              </a:defRPr>
            </a:pPr>
            <a:r>
              <a:rPr sz="1200">
                <a:solidFill>
                  <a:srgbClr val="536F62"/>
                </a:solidFill>
              </a:rPr>
              <a:t>症状期减少外出，避免接触高风险家庭成员</a:t>
            </a:r>
            <a:endParaRPr sz="1200">
              <a:solidFill>
                <a:srgbClr val="536F62"/>
              </a:solidFill>
            </a:endParaRPr>
          </a:p>
        </p:txBody>
      </p:sp>
      <p:sp>
        <p:nvSpPr>
          <p:cNvPr id="16" name="Rounded Rectangle 15"/>
          <p:cNvSpPr>
            <a:spLocks noGrp="1"/>
          </p:cNvSpPr>
          <p:nvPr/>
        </p:nvSpPr>
        <p:spPr>
          <a:xfrm>
            <a:off x="1143000" y="3571875"/>
            <a:ext cx="4572000" cy="1095375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17" name="Rectangles 16"/>
          <p:cNvSpPr>
            <a:spLocks noGrp="1"/>
          </p:cNvSpPr>
          <p:nvPr/>
        </p:nvSpPr>
        <p:spPr>
          <a:xfrm>
            <a:off x="1143000" y="3571875"/>
            <a:ext cx="66675" cy="1095375"/>
          </a:xfrm>
          <a:prstGeom prst="rect">
            <a:avLst/>
          </a:prstGeom>
          <a:solidFill>
            <a:srgbClr val="A9792B"/>
          </a:solidFill>
          <a:ln w="0">
            <a:noFill/>
            <a:prstDash val="solid"/>
          </a:ln>
        </p:spPr>
      </p:sp>
      <p:sp>
        <p:nvSpPr>
          <p:cNvPr id="18" name="Rectangles 17"/>
          <p:cNvSpPr>
            <a:spLocks noGrp="1"/>
          </p:cNvSpPr>
          <p:nvPr/>
        </p:nvSpPr>
        <p:spPr>
          <a:xfrm>
            <a:off x="1409700" y="3762375"/>
            <a:ext cx="40386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725" b="1">
                <a:solidFill>
                  <a:srgbClr val="A9792B"/>
                </a:solidFill>
              </a:defRPr>
            </a:pPr>
            <a:r>
              <a:rPr sz="1725" b="1">
                <a:solidFill>
                  <a:srgbClr val="A9792B"/>
                </a:solidFill>
              </a:rPr>
              <a:t>分区照护</a:t>
            </a:r>
            <a:endParaRPr sz="1725" b="1">
              <a:solidFill>
                <a:srgbClr val="A9792B"/>
              </a:solidFill>
            </a:endParaRPr>
          </a:p>
        </p:txBody>
      </p:sp>
      <p:sp>
        <p:nvSpPr>
          <p:cNvPr id="19" name="Rectangles 18"/>
          <p:cNvSpPr>
            <a:spLocks noGrp="1"/>
          </p:cNvSpPr>
          <p:nvPr/>
        </p:nvSpPr>
        <p:spPr>
          <a:xfrm>
            <a:off x="1409700" y="4181475"/>
            <a:ext cx="4038600" cy="3524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200">
                <a:solidFill>
                  <a:srgbClr val="536F62"/>
                </a:solidFill>
              </a:defRPr>
            </a:pPr>
            <a:r>
              <a:rPr sz="1200">
                <a:solidFill>
                  <a:srgbClr val="536F62"/>
                </a:solidFill>
              </a:rPr>
              <a:t>条件允许时单独房间休息，用品尽量分开</a:t>
            </a:r>
            <a:endParaRPr sz="1200">
              <a:solidFill>
                <a:srgbClr val="536F62"/>
              </a:solidFill>
            </a:endParaRPr>
          </a:p>
        </p:txBody>
      </p:sp>
      <p:sp>
        <p:nvSpPr>
          <p:cNvPr id="20" name="Rounded Rectangle 19"/>
          <p:cNvSpPr>
            <a:spLocks noGrp="1"/>
          </p:cNvSpPr>
          <p:nvPr/>
        </p:nvSpPr>
        <p:spPr>
          <a:xfrm>
            <a:off x="6286500" y="3571875"/>
            <a:ext cx="4572000" cy="1095375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21" name="Rectangles 20"/>
          <p:cNvSpPr>
            <a:spLocks noGrp="1"/>
          </p:cNvSpPr>
          <p:nvPr/>
        </p:nvSpPr>
        <p:spPr>
          <a:xfrm>
            <a:off x="6286500" y="3571875"/>
            <a:ext cx="66675" cy="1095375"/>
          </a:xfrm>
          <a:prstGeom prst="rect">
            <a:avLst/>
          </a:prstGeom>
          <a:solidFill>
            <a:srgbClr val="B9443D"/>
          </a:solidFill>
          <a:ln w="0">
            <a:noFill/>
            <a:prstDash val="solid"/>
          </a:ln>
        </p:spPr>
      </p:sp>
      <p:sp>
        <p:nvSpPr>
          <p:cNvPr id="22" name="Rectangles 21"/>
          <p:cNvSpPr>
            <a:spLocks noGrp="1"/>
          </p:cNvSpPr>
          <p:nvPr/>
        </p:nvSpPr>
        <p:spPr>
          <a:xfrm>
            <a:off x="6553200" y="3762375"/>
            <a:ext cx="40386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725" b="1">
                <a:solidFill>
                  <a:srgbClr val="B9443D"/>
                </a:solidFill>
              </a:defRPr>
            </a:pPr>
            <a:r>
              <a:rPr sz="1725" b="1">
                <a:solidFill>
                  <a:srgbClr val="B9443D"/>
                </a:solidFill>
              </a:rPr>
              <a:t>及时咨询</a:t>
            </a:r>
            <a:endParaRPr sz="1725" b="1">
              <a:solidFill>
                <a:srgbClr val="B9443D"/>
              </a:solidFill>
            </a:endParaRPr>
          </a:p>
        </p:txBody>
      </p:sp>
      <p:sp>
        <p:nvSpPr>
          <p:cNvPr id="23" name="Rectangles 22"/>
          <p:cNvSpPr>
            <a:spLocks noGrp="1"/>
          </p:cNvSpPr>
          <p:nvPr/>
        </p:nvSpPr>
        <p:spPr>
          <a:xfrm>
            <a:off x="6553200" y="4181475"/>
            <a:ext cx="4038600" cy="3524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200">
                <a:solidFill>
                  <a:srgbClr val="536F62"/>
                </a:solidFill>
              </a:defRPr>
            </a:pPr>
            <a:r>
              <a:rPr sz="1200">
                <a:solidFill>
                  <a:srgbClr val="536F62"/>
                </a:solidFill>
              </a:rPr>
              <a:t>高风险人群或症状加重时尽快寻求医疗建议</a:t>
            </a:r>
            <a:endParaRPr sz="1200">
              <a:solidFill>
                <a:srgbClr val="536F62"/>
              </a:solidFill>
            </a:endParaRPr>
          </a:p>
        </p:txBody>
      </p:sp>
      <p:sp>
        <p:nvSpPr>
          <p:cNvPr id="24" name="Rounded Rectangle 23"/>
          <p:cNvSpPr>
            <a:spLocks noGrp="1"/>
          </p:cNvSpPr>
          <p:nvPr/>
        </p:nvSpPr>
        <p:spPr>
          <a:xfrm>
            <a:off x="3619500" y="5143500"/>
            <a:ext cx="4953000" cy="323850"/>
          </a:xfrm>
          <a:prstGeom prst="roundRect">
            <a:avLst>
              <a:gd name="adj" fmla="val 47059"/>
            </a:avLst>
          </a:prstGeom>
          <a:solidFill>
            <a:srgbClr val="E4F3E8"/>
          </a:solidFill>
          <a:ln w="9525">
            <a:noFill/>
            <a:prstDash val="solid"/>
          </a:ln>
        </p:spPr>
      </p:sp>
      <p:sp>
        <p:nvSpPr>
          <p:cNvPr id="25" name="Rectangles 24"/>
          <p:cNvSpPr>
            <a:spLocks noGrp="1"/>
          </p:cNvSpPr>
          <p:nvPr/>
        </p:nvSpPr>
        <p:spPr>
          <a:xfrm>
            <a:off x="3752850" y="5210175"/>
            <a:ext cx="46863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050" b="1">
                <a:solidFill>
                  <a:srgbClr val="1F6D42"/>
                </a:solidFill>
              </a:defRPr>
            </a:pPr>
            <a:r>
              <a:rPr sz="1050" b="1">
                <a:solidFill>
                  <a:srgbClr val="1F6D42"/>
                </a:solidFill>
              </a:rPr>
              <a:t>家庭防护的目标：减少传播，尽早发现风险</a:t>
            </a:r>
            <a:endParaRPr sz="1050" b="1">
              <a:solidFill>
                <a:srgbClr val="1F6D42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2" name="Picture 21"/>
          <p:cNvPicPr>
            <a:picLocks noChangeAspect="1"/>
          </p:cNvPicPr>
          <p:nvPr/>
        </p:nvPicPr>
        <p:blipFill>
          <a:blip r:embed="rId1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s 1"/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0">
            <a:noFill/>
            <a:prstDash val="solid"/>
          </a:ln>
        </p:spPr>
      </p:sp>
      <p:sp>
        <p:nvSpPr>
          <p:cNvPr id="3" name="Rectangles 2"/>
          <p:cNvSpPr>
            <a:spLocks noGrp="1"/>
          </p:cNvSpPr>
          <p:nvPr/>
        </p:nvSpPr>
        <p:spPr>
          <a:xfrm>
            <a:off x="0" y="0"/>
            <a:ext cx="12192000" cy="742950"/>
          </a:xfrm>
          <a:prstGeom prst="rect">
            <a:avLst/>
          </a:prstGeom>
          <a:ln w="0">
            <a:noFill/>
            <a:prstDash val="solid"/>
          </a:ln>
        </p:spPr>
      </p:sp>
      <p:sp>
        <p:nvSpPr>
          <p:cNvPr id="4" name="Rectangles 3"/>
          <p:cNvSpPr>
            <a:spLocks noGrp="1"/>
          </p:cNvSpPr>
          <p:nvPr/>
        </p:nvSpPr>
        <p:spPr>
          <a:xfrm>
            <a:off x="685800" y="266700"/>
            <a:ext cx="5143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050" b="1">
                <a:solidFill>
                  <a:srgbClr val="536F62"/>
                </a:solidFill>
              </a:defRPr>
            </a:pPr>
            <a:r>
              <a:rPr sz="1050" b="1">
                <a:solidFill>
                  <a:srgbClr val="536F62"/>
                </a:solidFill>
              </a:rPr>
              <a:t>蒲公英计划 · 呼吸道感染性疾病科普</a:t>
            </a:r>
            <a:endParaRPr sz="1050" b="1">
              <a:solidFill>
                <a:srgbClr val="536F62"/>
              </a:solidFill>
            </a:endParaRPr>
          </a:p>
        </p:txBody>
      </p:sp>
      <p:sp>
        <p:nvSpPr>
          <p:cNvPr id="5" name="Rectangles 4"/>
          <p:cNvSpPr>
            <a:spLocks noGrp="1"/>
          </p:cNvSpPr>
          <p:nvPr/>
        </p:nvSpPr>
        <p:spPr>
          <a:xfrm>
            <a:off x="685800" y="895350"/>
            <a:ext cx="88582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2700" b="1">
                <a:solidFill>
                  <a:srgbClr val="1F6D42"/>
                </a:solidFill>
              </a:defRPr>
            </a:pPr>
            <a:r>
              <a:rPr sz="2700" b="1">
                <a:solidFill>
                  <a:srgbClr val="1F6D42"/>
                </a:solidFill>
              </a:rPr>
              <a:t>十四、儿童与学校场景</a:t>
            </a:r>
            <a:endParaRPr sz="2700" b="1">
              <a:solidFill>
                <a:srgbClr val="1F6D42"/>
              </a:solidFill>
            </a:endParaRPr>
          </a:p>
        </p:txBody>
      </p:sp>
      <p:sp>
        <p:nvSpPr>
          <p:cNvPr id="6" name="Rectangles 5"/>
          <p:cNvSpPr>
            <a:spLocks noGrp="1"/>
          </p:cNvSpPr>
          <p:nvPr/>
        </p:nvSpPr>
        <p:spPr>
          <a:xfrm>
            <a:off x="685800" y="1504950"/>
            <a:ext cx="1809750" cy="28575"/>
          </a:xfrm>
          <a:prstGeom prst="rect">
            <a:avLst/>
          </a:prstGeom>
          <a:solidFill>
            <a:srgbClr val="BFD9C8"/>
          </a:solidFill>
          <a:ln w="0">
            <a:noFill/>
            <a:prstDash val="solid"/>
          </a:ln>
        </p:spPr>
      </p:sp>
      <p:sp>
        <p:nvSpPr>
          <p:cNvPr id="7" name="Rectangles 6"/>
          <p:cNvSpPr>
            <a:spLocks noGrp="1"/>
          </p:cNvSpPr>
          <p:nvPr/>
        </p:nvSpPr>
        <p:spPr>
          <a:xfrm>
            <a:off x="11049000" y="6324600"/>
            <a:ext cx="4572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900" b="1">
                <a:solidFill>
                  <a:srgbClr val="1F6D42"/>
                </a:solidFill>
              </a:defRPr>
            </a:pPr>
            <a:r>
              <a:rPr sz="900" b="1">
                <a:solidFill>
                  <a:srgbClr val="1F6D42"/>
                </a:solidFill>
              </a:rPr>
              <a:t>15</a:t>
            </a:r>
            <a:endParaRPr sz="900" b="1">
              <a:solidFill>
                <a:srgbClr val="1F6D42"/>
              </a:solidFill>
            </a:endParaRPr>
          </a:p>
        </p:txBody>
      </p:sp>
      <p:sp>
        <p:nvSpPr>
          <p:cNvPr id="8" name="Rounded Rectangle 7"/>
          <p:cNvSpPr>
            <a:spLocks noGrp="1"/>
          </p:cNvSpPr>
          <p:nvPr/>
        </p:nvSpPr>
        <p:spPr>
          <a:xfrm>
            <a:off x="1047750" y="2143125"/>
            <a:ext cx="3143250" cy="161925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9" name="Rectangles 8"/>
          <p:cNvSpPr>
            <a:spLocks noGrp="1"/>
          </p:cNvSpPr>
          <p:nvPr/>
        </p:nvSpPr>
        <p:spPr>
          <a:xfrm>
            <a:off x="1047750" y="2143125"/>
            <a:ext cx="66675" cy="1619250"/>
          </a:xfrm>
          <a:prstGeom prst="rect">
            <a:avLst/>
          </a:prstGeom>
          <a:solidFill>
            <a:srgbClr val="B9443D"/>
          </a:solidFill>
          <a:ln w="0">
            <a:noFill/>
            <a:prstDash val="solid"/>
          </a:ln>
        </p:spPr>
      </p:sp>
      <p:sp>
        <p:nvSpPr>
          <p:cNvPr id="10" name="Rectangles 9"/>
          <p:cNvSpPr>
            <a:spLocks noGrp="1"/>
          </p:cNvSpPr>
          <p:nvPr/>
        </p:nvSpPr>
        <p:spPr>
          <a:xfrm>
            <a:off x="1314450" y="2333625"/>
            <a:ext cx="26098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725" b="1">
                <a:solidFill>
                  <a:srgbClr val="B9443D"/>
                </a:solidFill>
              </a:defRPr>
            </a:pPr>
            <a:r>
              <a:rPr sz="1725" b="1">
                <a:solidFill>
                  <a:srgbClr val="B9443D"/>
                </a:solidFill>
              </a:rPr>
              <a:t>上学前</a:t>
            </a:r>
            <a:endParaRPr sz="1725" b="1">
              <a:solidFill>
                <a:srgbClr val="B9443D"/>
              </a:solidFill>
            </a:endParaRPr>
          </a:p>
        </p:txBody>
      </p:sp>
      <p:sp>
        <p:nvSpPr>
          <p:cNvPr id="11" name="Rectangles 10"/>
          <p:cNvSpPr>
            <a:spLocks noGrp="1"/>
          </p:cNvSpPr>
          <p:nvPr/>
        </p:nvSpPr>
        <p:spPr>
          <a:xfrm>
            <a:off x="1314450" y="2752725"/>
            <a:ext cx="26098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200">
                <a:solidFill>
                  <a:srgbClr val="536F62"/>
                </a:solidFill>
              </a:defRPr>
            </a:pPr>
            <a:r>
              <a:rPr sz="1200">
                <a:solidFill>
                  <a:srgbClr val="536F62"/>
                </a:solidFill>
              </a:rPr>
              <a:t>若出现发热、明显咳嗽、精神差等症状，应暂停集体活动并观察。</a:t>
            </a:r>
            <a:endParaRPr sz="1200">
              <a:solidFill>
                <a:srgbClr val="536F62"/>
              </a:solidFill>
            </a:endParaRPr>
          </a:p>
        </p:txBody>
      </p:sp>
      <p:sp>
        <p:nvSpPr>
          <p:cNvPr id="12" name="Rounded Rectangle 11"/>
          <p:cNvSpPr>
            <a:spLocks noGrp="1"/>
          </p:cNvSpPr>
          <p:nvPr/>
        </p:nvSpPr>
        <p:spPr>
          <a:xfrm>
            <a:off x="4524375" y="2143125"/>
            <a:ext cx="3143250" cy="161925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13" name="Rectangles 12"/>
          <p:cNvSpPr>
            <a:spLocks noGrp="1"/>
          </p:cNvSpPr>
          <p:nvPr/>
        </p:nvSpPr>
        <p:spPr>
          <a:xfrm>
            <a:off x="4524375" y="2143125"/>
            <a:ext cx="66675" cy="1619250"/>
          </a:xfrm>
          <a:prstGeom prst="rect">
            <a:avLst/>
          </a:prstGeom>
          <a:solidFill>
            <a:srgbClr val="1F6D42"/>
          </a:solidFill>
          <a:ln w="0">
            <a:noFill/>
            <a:prstDash val="solid"/>
          </a:ln>
        </p:spPr>
      </p:sp>
      <p:sp>
        <p:nvSpPr>
          <p:cNvPr id="14" name="Rectangles 13"/>
          <p:cNvSpPr>
            <a:spLocks noGrp="1"/>
          </p:cNvSpPr>
          <p:nvPr/>
        </p:nvSpPr>
        <p:spPr>
          <a:xfrm>
            <a:off x="4791075" y="2333625"/>
            <a:ext cx="26098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725" b="1">
                <a:solidFill>
                  <a:srgbClr val="1F6D42"/>
                </a:solidFill>
              </a:defRPr>
            </a:pPr>
            <a:r>
              <a:rPr sz="1725" b="1">
                <a:solidFill>
                  <a:srgbClr val="1F6D42"/>
                </a:solidFill>
              </a:rPr>
              <a:t>在校期间</a:t>
            </a:r>
            <a:endParaRPr sz="1725" b="1">
              <a:solidFill>
                <a:srgbClr val="1F6D42"/>
              </a:solidFill>
            </a:endParaRPr>
          </a:p>
        </p:txBody>
      </p:sp>
      <p:sp>
        <p:nvSpPr>
          <p:cNvPr id="15" name="Rectangles 14"/>
          <p:cNvSpPr>
            <a:spLocks noGrp="1"/>
          </p:cNvSpPr>
          <p:nvPr/>
        </p:nvSpPr>
        <p:spPr>
          <a:xfrm>
            <a:off x="4791075" y="2752725"/>
            <a:ext cx="26098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200">
                <a:solidFill>
                  <a:srgbClr val="536F62"/>
                </a:solidFill>
              </a:defRPr>
            </a:pPr>
            <a:r>
              <a:rPr sz="1200">
                <a:solidFill>
                  <a:srgbClr val="536F62"/>
                </a:solidFill>
              </a:rPr>
              <a:t>强调手卫生、通风、咳嗽礼仪；避免共用水杯和餐具。</a:t>
            </a:r>
            <a:endParaRPr sz="1200">
              <a:solidFill>
                <a:srgbClr val="536F62"/>
              </a:solidFill>
            </a:endParaRPr>
          </a:p>
        </p:txBody>
      </p:sp>
      <p:sp>
        <p:nvSpPr>
          <p:cNvPr id="16" name="Rounded Rectangle 15"/>
          <p:cNvSpPr>
            <a:spLocks noGrp="1"/>
          </p:cNvSpPr>
          <p:nvPr/>
        </p:nvSpPr>
        <p:spPr>
          <a:xfrm>
            <a:off x="8001000" y="2143125"/>
            <a:ext cx="3143250" cy="161925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17" name="Rectangles 16"/>
          <p:cNvSpPr>
            <a:spLocks noGrp="1"/>
          </p:cNvSpPr>
          <p:nvPr/>
        </p:nvSpPr>
        <p:spPr>
          <a:xfrm>
            <a:off x="8001000" y="2143125"/>
            <a:ext cx="66675" cy="1619250"/>
          </a:xfrm>
          <a:prstGeom prst="rect">
            <a:avLst/>
          </a:prstGeom>
          <a:solidFill>
            <a:srgbClr val="3F8EA3"/>
          </a:solidFill>
          <a:ln w="0">
            <a:noFill/>
            <a:prstDash val="solid"/>
          </a:ln>
        </p:spPr>
      </p:sp>
      <p:sp>
        <p:nvSpPr>
          <p:cNvPr id="18" name="Rectangles 17"/>
          <p:cNvSpPr>
            <a:spLocks noGrp="1"/>
          </p:cNvSpPr>
          <p:nvPr/>
        </p:nvSpPr>
        <p:spPr>
          <a:xfrm>
            <a:off x="8267700" y="2333625"/>
            <a:ext cx="26098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725" b="1">
                <a:solidFill>
                  <a:srgbClr val="3F8EA3"/>
                </a:solidFill>
              </a:defRPr>
            </a:pPr>
            <a:r>
              <a:rPr sz="1725" b="1">
                <a:solidFill>
                  <a:srgbClr val="3F8EA3"/>
                </a:solidFill>
              </a:rPr>
              <a:t>返校判断</a:t>
            </a:r>
            <a:endParaRPr sz="1725" b="1">
              <a:solidFill>
                <a:srgbClr val="3F8EA3"/>
              </a:solidFill>
            </a:endParaRPr>
          </a:p>
        </p:txBody>
      </p:sp>
      <p:sp>
        <p:nvSpPr>
          <p:cNvPr id="19" name="Rectangles 18"/>
          <p:cNvSpPr>
            <a:spLocks noGrp="1"/>
          </p:cNvSpPr>
          <p:nvPr/>
        </p:nvSpPr>
        <p:spPr>
          <a:xfrm>
            <a:off x="8267700" y="2752725"/>
            <a:ext cx="26098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200">
                <a:solidFill>
                  <a:srgbClr val="536F62"/>
                </a:solidFill>
              </a:defRPr>
            </a:pPr>
            <a:r>
              <a:rPr sz="1200">
                <a:solidFill>
                  <a:srgbClr val="536F62"/>
                </a:solidFill>
              </a:rPr>
              <a:t>症状改善、无发热后再恢复集体活动；遵循学校和医生建议。</a:t>
            </a:r>
            <a:endParaRPr sz="1200">
              <a:solidFill>
                <a:srgbClr val="536F62"/>
              </a:solidFill>
            </a:endParaRPr>
          </a:p>
        </p:txBody>
      </p:sp>
      <p:sp>
        <p:nvSpPr>
          <p:cNvPr id="20" name="Rounded Rectangle 19"/>
          <p:cNvSpPr>
            <a:spLocks noGrp="1"/>
          </p:cNvSpPr>
          <p:nvPr/>
        </p:nvSpPr>
        <p:spPr>
          <a:xfrm>
            <a:off x="3238500" y="4905375"/>
            <a:ext cx="5715000" cy="323850"/>
          </a:xfrm>
          <a:prstGeom prst="roundRect">
            <a:avLst>
              <a:gd name="adj" fmla="val 47059"/>
            </a:avLst>
          </a:prstGeom>
          <a:solidFill>
            <a:srgbClr val="E4F3E8"/>
          </a:solidFill>
          <a:ln w="9525">
            <a:noFill/>
            <a:prstDash val="solid"/>
          </a:ln>
        </p:spPr>
      </p:sp>
      <p:sp>
        <p:nvSpPr>
          <p:cNvPr id="21" name="Rectangles 20"/>
          <p:cNvSpPr>
            <a:spLocks noGrp="1"/>
          </p:cNvSpPr>
          <p:nvPr/>
        </p:nvSpPr>
        <p:spPr>
          <a:xfrm>
            <a:off x="3371850" y="4972050"/>
            <a:ext cx="54483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050" b="1">
                <a:solidFill>
                  <a:srgbClr val="1F6D42"/>
                </a:solidFill>
              </a:defRPr>
            </a:pPr>
            <a:r>
              <a:rPr sz="1050" b="1">
                <a:solidFill>
                  <a:srgbClr val="1F6D42"/>
                </a:solidFill>
              </a:rPr>
              <a:t>儿童健康管理需要家庭、学校和医疗建议共同配合</a:t>
            </a:r>
            <a:endParaRPr sz="1050" b="1">
              <a:solidFill>
                <a:srgbClr val="1F6D42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0" name="Picture 19"/>
          <p:cNvPicPr>
            <a:picLocks noChangeAspect="1"/>
          </p:cNvPicPr>
          <p:nvPr/>
        </p:nvPicPr>
        <p:blipFill>
          <a:blip r:embed="rId1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s 1"/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0">
            <a:noFill/>
            <a:prstDash val="solid"/>
          </a:ln>
        </p:spPr>
      </p:sp>
      <p:sp>
        <p:nvSpPr>
          <p:cNvPr id="3" name="Rectangles 2"/>
          <p:cNvSpPr>
            <a:spLocks noGrp="1"/>
          </p:cNvSpPr>
          <p:nvPr/>
        </p:nvSpPr>
        <p:spPr>
          <a:xfrm>
            <a:off x="0" y="0"/>
            <a:ext cx="12192000" cy="742950"/>
          </a:xfrm>
          <a:prstGeom prst="rect">
            <a:avLst/>
          </a:prstGeom>
          <a:ln w="0">
            <a:noFill/>
            <a:prstDash val="solid"/>
          </a:ln>
        </p:spPr>
      </p:sp>
      <p:sp>
        <p:nvSpPr>
          <p:cNvPr id="4" name="Rectangles 3"/>
          <p:cNvSpPr>
            <a:spLocks noGrp="1"/>
          </p:cNvSpPr>
          <p:nvPr/>
        </p:nvSpPr>
        <p:spPr>
          <a:xfrm>
            <a:off x="685800" y="266700"/>
            <a:ext cx="5143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050" b="1">
                <a:solidFill>
                  <a:srgbClr val="536F62"/>
                </a:solidFill>
              </a:defRPr>
            </a:pPr>
            <a:r>
              <a:rPr sz="1050" b="1">
                <a:solidFill>
                  <a:srgbClr val="536F62"/>
                </a:solidFill>
              </a:rPr>
              <a:t>蒲公英计划 · 呼吸道感染性疾病科普</a:t>
            </a:r>
            <a:endParaRPr sz="1050" b="1">
              <a:solidFill>
                <a:srgbClr val="536F62"/>
              </a:solidFill>
            </a:endParaRPr>
          </a:p>
        </p:txBody>
      </p:sp>
      <p:sp>
        <p:nvSpPr>
          <p:cNvPr id="5" name="Rectangles 4"/>
          <p:cNvSpPr>
            <a:spLocks noGrp="1"/>
          </p:cNvSpPr>
          <p:nvPr/>
        </p:nvSpPr>
        <p:spPr>
          <a:xfrm>
            <a:off x="685800" y="895350"/>
            <a:ext cx="88582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2700" b="1">
                <a:solidFill>
                  <a:srgbClr val="1F6D42"/>
                </a:solidFill>
              </a:defRPr>
            </a:pPr>
            <a:r>
              <a:rPr sz="2700" b="1">
                <a:solidFill>
                  <a:srgbClr val="1F6D42"/>
                </a:solidFill>
              </a:rPr>
              <a:t>十五、核心知识回顾</a:t>
            </a:r>
            <a:endParaRPr sz="2700" b="1">
              <a:solidFill>
                <a:srgbClr val="1F6D42"/>
              </a:solidFill>
            </a:endParaRPr>
          </a:p>
        </p:txBody>
      </p:sp>
      <p:sp>
        <p:nvSpPr>
          <p:cNvPr id="6" name="Rectangles 5"/>
          <p:cNvSpPr>
            <a:spLocks noGrp="1"/>
          </p:cNvSpPr>
          <p:nvPr/>
        </p:nvSpPr>
        <p:spPr>
          <a:xfrm>
            <a:off x="685800" y="1504950"/>
            <a:ext cx="1809750" cy="28575"/>
          </a:xfrm>
          <a:prstGeom prst="rect">
            <a:avLst/>
          </a:prstGeom>
          <a:solidFill>
            <a:srgbClr val="BFD9C8"/>
          </a:solidFill>
          <a:ln w="0">
            <a:noFill/>
            <a:prstDash val="solid"/>
          </a:ln>
        </p:spPr>
      </p:sp>
      <p:sp>
        <p:nvSpPr>
          <p:cNvPr id="7" name="Rectangles 6"/>
          <p:cNvSpPr>
            <a:spLocks noGrp="1"/>
          </p:cNvSpPr>
          <p:nvPr/>
        </p:nvSpPr>
        <p:spPr>
          <a:xfrm>
            <a:off x="11049000" y="6324600"/>
            <a:ext cx="4572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900" b="1">
                <a:solidFill>
                  <a:srgbClr val="1F6D42"/>
                </a:solidFill>
              </a:defRPr>
            </a:pPr>
            <a:r>
              <a:rPr sz="900" b="1">
                <a:solidFill>
                  <a:srgbClr val="1F6D42"/>
                </a:solidFill>
              </a:rPr>
              <a:t>16</a:t>
            </a:r>
            <a:endParaRPr sz="900" b="1">
              <a:solidFill>
                <a:srgbClr val="1F6D42"/>
              </a:solidFill>
            </a:endParaRPr>
          </a:p>
        </p:txBody>
      </p:sp>
      <p:sp>
        <p:nvSpPr>
          <p:cNvPr id="8" name="Rounded Rectangle 7"/>
          <p:cNvSpPr>
            <a:spLocks noGrp="1"/>
          </p:cNvSpPr>
          <p:nvPr/>
        </p:nvSpPr>
        <p:spPr>
          <a:xfrm>
            <a:off x="1714500" y="2000250"/>
            <a:ext cx="8763000" cy="571500"/>
          </a:xfrm>
          <a:prstGeom prst="roundRect">
            <a:avLst>
              <a:gd name="adj" fmla="val 13333"/>
            </a:avLst>
          </a:prstGeom>
          <a:solidFill>
            <a:srgbClr val="F0F7F1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9" name="Rectangles 8"/>
          <p:cNvSpPr>
            <a:spLocks noGrp="1"/>
          </p:cNvSpPr>
          <p:nvPr/>
        </p:nvSpPr>
        <p:spPr>
          <a:xfrm>
            <a:off x="2047875" y="2143125"/>
            <a:ext cx="381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800" b="1">
                <a:solidFill>
                  <a:srgbClr val="A9792B"/>
                </a:solidFill>
              </a:defRPr>
            </a:pPr>
            <a:r>
              <a:rPr sz="1800" b="1">
                <a:solidFill>
                  <a:srgbClr val="A9792B"/>
                </a:solidFill>
              </a:rPr>
              <a:t>1</a:t>
            </a:r>
            <a:endParaRPr sz="1800" b="1">
              <a:solidFill>
                <a:srgbClr val="A9792B"/>
              </a:solidFill>
            </a:endParaRPr>
          </a:p>
        </p:txBody>
      </p:sp>
      <p:sp>
        <p:nvSpPr>
          <p:cNvPr id="10" name="Rectangles 9"/>
          <p:cNvSpPr>
            <a:spLocks noGrp="1"/>
          </p:cNvSpPr>
          <p:nvPr/>
        </p:nvSpPr>
        <p:spPr>
          <a:xfrm>
            <a:off x="2714625" y="2162175"/>
            <a:ext cx="7239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500">
                <a:solidFill>
                  <a:srgbClr val="203B31"/>
                </a:solidFill>
              </a:defRPr>
            </a:pPr>
            <a:r>
              <a:rPr sz="1500">
                <a:solidFill>
                  <a:srgbClr val="203B31"/>
                </a:solidFill>
              </a:rPr>
              <a:t>流感与普通感冒不同，重点人群更需警惕</a:t>
            </a:r>
            <a:endParaRPr sz="1500">
              <a:solidFill>
                <a:srgbClr val="203B31"/>
              </a:solidFill>
            </a:endParaRPr>
          </a:p>
        </p:txBody>
      </p:sp>
      <p:sp>
        <p:nvSpPr>
          <p:cNvPr id="11" name="Rounded Rectangle 10"/>
          <p:cNvSpPr>
            <a:spLocks noGrp="1"/>
          </p:cNvSpPr>
          <p:nvPr/>
        </p:nvSpPr>
        <p:spPr>
          <a:xfrm>
            <a:off x="1714500" y="2819400"/>
            <a:ext cx="8763000" cy="57150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12" name="Rectangles 11"/>
          <p:cNvSpPr>
            <a:spLocks noGrp="1"/>
          </p:cNvSpPr>
          <p:nvPr/>
        </p:nvSpPr>
        <p:spPr>
          <a:xfrm>
            <a:off x="2047875" y="2962275"/>
            <a:ext cx="381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800" b="1">
                <a:solidFill>
                  <a:srgbClr val="A9792B"/>
                </a:solidFill>
              </a:defRPr>
            </a:pPr>
            <a:r>
              <a:rPr sz="1800" b="1">
                <a:solidFill>
                  <a:srgbClr val="A9792B"/>
                </a:solidFill>
              </a:rPr>
              <a:t>2</a:t>
            </a:r>
            <a:endParaRPr sz="1800" b="1">
              <a:solidFill>
                <a:srgbClr val="A9792B"/>
              </a:solidFill>
            </a:endParaRPr>
          </a:p>
        </p:txBody>
      </p:sp>
      <p:sp>
        <p:nvSpPr>
          <p:cNvPr id="13" name="Rectangles 12"/>
          <p:cNvSpPr>
            <a:spLocks noGrp="1"/>
          </p:cNvSpPr>
          <p:nvPr/>
        </p:nvSpPr>
        <p:spPr>
          <a:xfrm>
            <a:off x="2714625" y="2981325"/>
            <a:ext cx="7239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500">
                <a:solidFill>
                  <a:srgbClr val="203B31"/>
                </a:solidFill>
              </a:defRPr>
            </a:pPr>
            <a:r>
              <a:rPr sz="1500">
                <a:solidFill>
                  <a:srgbClr val="203B31"/>
                </a:solidFill>
              </a:rPr>
              <a:t>传播链条包括飞沫、空气和手接触等途径</a:t>
            </a:r>
            <a:endParaRPr sz="1500">
              <a:solidFill>
                <a:srgbClr val="203B31"/>
              </a:solidFill>
            </a:endParaRPr>
          </a:p>
        </p:txBody>
      </p:sp>
      <p:sp>
        <p:nvSpPr>
          <p:cNvPr id="14" name="Rounded Rectangle 13"/>
          <p:cNvSpPr>
            <a:spLocks noGrp="1"/>
          </p:cNvSpPr>
          <p:nvPr/>
        </p:nvSpPr>
        <p:spPr>
          <a:xfrm>
            <a:off x="1714500" y="3638550"/>
            <a:ext cx="8763000" cy="571500"/>
          </a:xfrm>
          <a:prstGeom prst="roundRect">
            <a:avLst>
              <a:gd name="adj" fmla="val 13333"/>
            </a:avLst>
          </a:prstGeom>
          <a:solidFill>
            <a:srgbClr val="F0F7F1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15" name="Rectangles 14"/>
          <p:cNvSpPr>
            <a:spLocks noGrp="1"/>
          </p:cNvSpPr>
          <p:nvPr/>
        </p:nvSpPr>
        <p:spPr>
          <a:xfrm>
            <a:off x="2047875" y="3781425"/>
            <a:ext cx="381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800" b="1">
                <a:solidFill>
                  <a:srgbClr val="A9792B"/>
                </a:solidFill>
              </a:defRPr>
            </a:pPr>
            <a:r>
              <a:rPr sz="1800" b="1">
                <a:solidFill>
                  <a:srgbClr val="A9792B"/>
                </a:solidFill>
              </a:rPr>
              <a:t>3</a:t>
            </a:r>
            <a:endParaRPr sz="1800" b="1">
              <a:solidFill>
                <a:srgbClr val="A9792B"/>
              </a:solidFill>
            </a:endParaRPr>
          </a:p>
        </p:txBody>
      </p:sp>
      <p:sp>
        <p:nvSpPr>
          <p:cNvPr id="16" name="Rectangles 15"/>
          <p:cNvSpPr>
            <a:spLocks noGrp="1"/>
          </p:cNvSpPr>
          <p:nvPr/>
        </p:nvSpPr>
        <p:spPr>
          <a:xfrm>
            <a:off x="2714625" y="3800475"/>
            <a:ext cx="7239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500">
                <a:solidFill>
                  <a:srgbClr val="203B31"/>
                </a:solidFill>
              </a:defRPr>
            </a:pPr>
            <a:r>
              <a:rPr sz="1500">
                <a:solidFill>
                  <a:srgbClr val="203B31"/>
                </a:solidFill>
              </a:rPr>
              <a:t>疫苗、手卫生、通风、口罩和及时就医要组合使用</a:t>
            </a:r>
            <a:endParaRPr sz="1500">
              <a:solidFill>
                <a:srgbClr val="203B31"/>
              </a:solidFill>
            </a:endParaRPr>
          </a:p>
        </p:txBody>
      </p:sp>
      <p:sp>
        <p:nvSpPr>
          <p:cNvPr id="17" name="Rounded Rectangle 16"/>
          <p:cNvSpPr>
            <a:spLocks noGrp="1"/>
          </p:cNvSpPr>
          <p:nvPr/>
        </p:nvSpPr>
        <p:spPr>
          <a:xfrm>
            <a:off x="1714500" y="4457700"/>
            <a:ext cx="8763000" cy="57150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18" name="Rectangles 17"/>
          <p:cNvSpPr>
            <a:spLocks noGrp="1"/>
          </p:cNvSpPr>
          <p:nvPr/>
        </p:nvSpPr>
        <p:spPr>
          <a:xfrm>
            <a:off x="2047875" y="4600575"/>
            <a:ext cx="381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800" b="1">
                <a:solidFill>
                  <a:srgbClr val="A9792B"/>
                </a:solidFill>
              </a:defRPr>
            </a:pPr>
            <a:r>
              <a:rPr sz="1800" b="1">
                <a:solidFill>
                  <a:srgbClr val="A9792B"/>
                </a:solidFill>
              </a:rPr>
              <a:t>4</a:t>
            </a:r>
            <a:endParaRPr sz="1800" b="1">
              <a:solidFill>
                <a:srgbClr val="A9792B"/>
              </a:solidFill>
            </a:endParaRPr>
          </a:p>
        </p:txBody>
      </p:sp>
      <p:sp>
        <p:nvSpPr>
          <p:cNvPr id="19" name="Rectangles 18"/>
          <p:cNvSpPr>
            <a:spLocks noGrp="1"/>
          </p:cNvSpPr>
          <p:nvPr/>
        </p:nvSpPr>
        <p:spPr>
          <a:xfrm>
            <a:off x="2714625" y="4619625"/>
            <a:ext cx="7239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500">
                <a:solidFill>
                  <a:srgbClr val="203B31"/>
                </a:solidFill>
              </a:defRPr>
            </a:pPr>
            <a:r>
              <a:rPr sz="1500">
                <a:solidFill>
                  <a:srgbClr val="203B31"/>
                </a:solidFill>
              </a:rPr>
              <a:t>出现风险信号或症状加重，应尽早咨询医生</a:t>
            </a:r>
            <a:endParaRPr sz="1500">
              <a:solidFill>
                <a:srgbClr val="203B3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" name="Picture 10"/>
          <p:cNvPicPr>
            <a:picLocks noChangeAspect="1"/>
          </p:cNvPicPr>
          <p:nvPr/>
        </p:nvPicPr>
        <p:blipFill>
          <a:blip r:embed="rId1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s 1"/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0">
            <a:noFill/>
            <a:prstDash val="solid"/>
          </a:ln>
        </p:spPr>
      </p:sp>
      <p:sp>
        <p:nvSpPr>
          <p:cNvPr id="3" name="Rectangles 2"/>
          <p:cNvSpPr>
            <a:spLocks noGrp="1"/>
          </p:cNvSpPr>
          <p:nvPr/>
        </p:nvSpPr>
        <p:spPr>
          <a:xfrm>
            <a:off x="0" y="0"/>
            <a:ext cx="12192000" cy="742950"/>
          </a:xfrm>
          <a:prstGeom prst="rect">
            <a:avLst/>
          </a:prstGeom>
          <a:ln w="0">
            <a:noFill/>
            <a:prstDash val="solid"/>
          </a:ln>
        </p:spPr>
      </p:sp>
      <p:sp>
        <p:nvSpPr>
          <p:cNvPr id="4" name="Rectangles 3"/>
          <p:cNvSpPr>
            <a:spLocks noGrp="1"/>
          </p:cNvSpPr>
          <p:nvPr/>
        </p:nvSpPr>
        <p:spPr>
          <a:xfrm>
            <a:off x="685800" y="266700"/>
            <a:ext cx="5143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050" b="1">
                <a:solidFill>
                  <a:srgbClr val="536F62"/>
                </a:solidFill>
              </a:defRPr>
            </a:pPr>
            <a:r>
              <a:rPr sz="1050" b="1">
                <a:solidFill>
                  <a:srgbClr val="536F62"/>
                </a:solidFill>
              </a:rPr>
              <a:t>蒲公英计划 · 参考资料</a:t>
            </a:r>
            <a:endParaRPr sz="1050" b="1">
              <a:solidFill>
                <a:srgbClr val="536F62"/>
              </a:solidFill>
            </a:endParaRPr>
          </a:p>
        </p:txBody>
      </p:sp>
      <p:sp>
        <p:nvSpPr>
          <p:cNvPr id="5" name="Rectangles 4"/>
          <p:cNvSpPr>
            <a:spLocks noGrp="1"/>
          </p:cNvSpPr>
          <p:nvPr/>
        </p:nvSpPr>
        <p:spPr>
          <a:xfrm>
            <a:off x="685800" y="895350"/>
            <a:ext cx="88582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2700" b="1">
                <a:solidFill>
                  <a:srgbClr val="1F6D42"/>
                </a:solidFill>
              </a:defRPr>
            </a:pPr>
            <a:r>
              <a:rPr sz="2700" b="1">
                <a:solidFill>
                  <a:srgbClr val="1F6D42"/>
                </a:solidFill>
              </a:rPr>
              <a:t>资料来源</a:t>
            </a:r>
            <a:endParaRPr sz="2700" b="1">
              <a:solidFill>
                <a:srgbClr val="1F6D42"/>
              </a:solidFill>
            </a:endParaRPr>
          </a:p>
        </p:txBody>
      </p:sp>
      <p:sp>
        <p:nvSpPr>
          <p:cNvPr id="6" name="Rectangles 5"/>
          <p:cNvSpPr>
            <a:spLocks noGrp="1"/>
          </p:cNvSpPr>
          <p:nvPr/>
        </p:nvSpPr>
        <p:spPr>
          <a:xfrm>
            <a:off x="685800" y="1504950"/>
            <a:ext cx="1809750" cy="28575"/>
          </a:xfrm>
          <a:prstGeom prst="rect">
            <a:avLst/>
          </a:prstGeom>
          <a:solidFill>
            <a:srgbClr val="BFD9C8"/>
          </a:solidFill>
          <a:ln w="0">
            <a:noFill/>
            <a:prstDash val="solid"/>
          </a:ln>
        </p:spPr>
      </p:sp>
      <p:sp>
        <p:nvSpPr>
          <p:cNvPr id="7" name="Rectangles 6"/>
          <p:cNvSpPr>
            <a:spLocks noGrp="1"/>
          </p:cNvSpPr>
          <p:nvPr/>
        </p:nvSpPr>
        <p:spPr>
          <a:xfrm>
            <a:off x="11049000" y="6324600"/>
            <a:ext cx="4572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900" b="1">
                <a:solidFill>
                  <a:srgbClr val="1F6D42"/>
                </a:solidFill>
              </a:defRPr>
            </a:pPr>
            <a:r>
              <a:rPr sz="900" b="1">
                <a:solidFill>
                  <a:srgbClr val="1F6D42"/>
                </a:solidFill>
              </a:rPr>
              <a:t>17</a:t>
            </a:r>
            <a:endParaRPr sz="900" b="1">
              <a:solidFill>
                <a:srgbClr val="1F6D42"/>
              </a:solidFill>
            </a:endParaRPr>
          </a:p>
        </p:txBody>
      </p:sp>
      <p:sp>
        <p:nvSpPr>
          <p:cNvPr id="8" name="Rounded Rectangle 7"/>
          <p:cNvSpPr>
            <a:spLocks noGrp="1"/>
          </p:cNvSpPr>
          <p:nvPr/>
        </p:nvSpPr>
        <p:spPr>
          <a:xfrm>
            <a:off x="1428750" y="2047875"/>
            <a:ext cx="9334500" cy="238125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 w="9525">
            <a:solidFill>
              <a:srgbClr val="BFD9C8"/>
            </a:solidFill>
            <a:prstDash val="solid"/>
          </a:ln>
        </p:spPr>
      </p:sp>
      <p:sp>
        <p:nvSpPr>
          <p:cNvPr id="9" name="Rectangles 8"/>
          <p:cNvSpPr>
            <a:spLocks noGrp="1"/>
          </p:cNvSpPr>
          <p:nvPr/>
        </p:nvSpPr>
        <p:spPr>
          <a:xfrm>
            <a:off x="1809750" y="2428875"/>
            <a:ext cx="8572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725" b="1">
                <a:solidFill>
                  <a:srgbClr val="1F6D42"/>
                </a:solidFill>
              </a:defRPr>
            </a:pPr>
            <a:r>
              <a:rPr sz="1725" b="1">
                <a:solidFill>
                  <a:srgbClr val="1F6D42"/>
                </a:solidFill>
              </a:rPr>
              <a:t>本课件依据权威公共卫生资料整理，用于居民与青少年健康科普，不替代医生诊疗建议。</a:t>
            </a:r>
            <a:endParaRPr sz="1725" b="1">
              <a:solidFill>
                <a:srgbClr val="1F6D42"/>
              </a:solidFill>
            </a:endParaRPr>
          </a:p>
        </p:txBody>
      </p:sp>
      <p:sp>
        <p:nvSpPr>
          <p:cNvPr id="10" name="Rectangles 9"/>
          <p:cNvSpPr>
            <a:spLocks noGrp="1"/>
          </p:cNvSpPr>
          <p:nvPr/>
        </p:nvSpPr>
        <p:spPr>
          <a:xfrm>
            <a:off x="2000250" y="3286125"/>
            <a:ext cx="81915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500">
                <a:solidFill>
                  <a:srgbClr val="536F62"/>
                </a:solidFill>
              </a:defRPr>
            </a:pPr>
            <a:r>
              <a:rPr sz="1500">
                <a:solidFill>
                  <a:srgbClr val="536F62"/>
                </a:solidFill>
              </a:rPr>
              <a:t>参考：CDC 流感症状、预防、高风险人群与疫苗资料；WHO 季节性流感事实说明。</a:t>
            </a:r>
            <a:endParaRPr sz="1500">
              <a:solidFill>
                <a:srgbClr val="536F62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Picture 7"/>
          <p:cNvPicPr>
            <a:picLocks noChangeAspect="1"/>
          </p:cNvPicPr>
          <p:nvPr/>
        </p:nvPicPr>
        <p:blipFill>
          <a:blip r:embed="rId1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s 1"/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0">
            <a:noFill/>
            <a:prstDash val="solid"/>
          </a:ln>
        </p:spPr>
      </p:sp>
      <p:sp>
        <p:nvSpPr>
          <p:cNvPr id="3" name="Rectangles 2"/>
          <p:cNvSpPr>
            <a:spLocks noGrp="1"/>
          </p:cNvSpPr>
          <p:nvPr/>
        </p:nvSpPr>
        <p:spPr>
          <a:xfrm>
            <a:off x="819150" y="523875"/>
            <a:ext cx="495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275" b="1">
                <a:solidFill>
                  <a:srgbClr val="536F62"/>
                </a:solidFill>
              </a:defRPr>
            </a:pPr>
            <a:r>
              <a:rPr sz="1275" b="1">
                <a:solidFill>
                  <a:srgbClr val="536F62"/>
                </a:solidFill>
              </a:rPr>
              <a:t>北京仁泽公益基金会 · 蒲公英计划</a:t>
            </a:r>
            <a:endParaRPr sz="1275" b="1">
              <a:solidFill>
                <a:srgbClr val="536F62"/>
              </a:solidFill>
            </a:endParaRPr>
          </a:p>
        </p:txBody>
      </p:sp>
      <p:sp>
        <p:nvSpPr>
          <p:cNvPr id="4" name="Rectangles 3"/>
          <p:cNvSpPr>
            <a:spLocks noGrp="1"/>
          </p:cNvSpPr>
          <p:nvPr/>
        </p:nvSpPr>
        <p:spPr>
          <a:xfrm>
            <a:off x="1047750" y="2095500"/>
            <a:ext cx="68580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3600" b="1">
                <a:solidFill>
                  <a:srgbClr val="1F6D42"/>
                </a:solidFill>
              </a:defRPr>
            </a:pPr>
            <a:r>
              <a:rPr sz="3600" b="1">
                <a:solidFill>
                  <a:srgbClr val="1F6D42"/>
                </a:solidFill>
              </a:rPr>
              <a:t>预防呼吸道感染性疾病</a:t>
            </a:r>
            <a:endParaRPr sz="3600" b="1">
              <a:solidFill>
                <a:srgbClr val="1F6D42"/>
              </a:solidFill>
            </a:endParaRPr>
          </a:p>
        </p:txBody>
      </p:sp>
      <p:sp>
        <p:nvSpPr>
          <p:cNvPr id="5" name="Rectangles 4"/>
          <p:cNvSpPr>
            <a:spLocks noGrp="1"/>
          </p:cNvSpPr>
          <p:nvPr/>
        </p:nvSpPr>
        <p:spPr>
          <a:xfrm>
            <a:off x="1619250" y="2895600"/>
            <a:ext cx="5715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2250" b="1">
                <a:solidFill>
                  <a:srgbClr val="A9792B"/>
                </a:solidFill>
              </a:defRPr>
            </a:pPr>
            <a:r>
              <a:rPr sz="2250" b="1">
                <a:solidFill>
                  <a:srgbClr val="A9792B"/>
                </a:solidFill>
              </a:rPr>
              <a:t>居民与青少年健康科普课程</a:t>
            </a:r>
            <a:endParaRPr sz="2250" b="1">
              <a:solidFill>
                <a:srgbClr val="A9792B"/>
              </a:solidFill>
            </a:endParaRPr>
          </a:p>
        </p:txBody>
      </p:sp>
      <p:sp>
        <p:nvSpPr>
          <p:cNvPr id="6" name="Rectangles 5"/>
          <p:cNvSpPr>
            <a:spLocks noGrp="1"/>
          </p:cNvSpPr>
          <p:nvPr/>
        </p:nvSpPr>
        <p:spPr>
          <a:xfrm>
            <a:off x="2000250" y="5219700"/>
            <a:ext cx="4953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650">
                <a:solidFill>
                  <a:srgbClr val="536F62"/>
                </a:solidFill>
              </a:defRPr>
            </a:pPr>
            <a:r>
              <a:rPr sz="1650">
                <a:solidFill>
                  <a:srgbClr val="536F62"/>
                </a:solidFill>
              </a:rPr>
              <a:t>科学认识 · 正确预防 · 及时处置</a:t>
            </a:r>
            <a:endParaRPr sz="1650">
              <a:solidFill>
                <a:srgbClr val="536F62"/>
              </a:solidFill>
            </a:endParaRPr>
          </a:p>
        </p:txBody>
      </p:sp>
      <p:sp>
        <p:nvSpPr>
          <p:cNvPr id="7" name="Rectangles 6"/>
          <p:cNvSpPr>
            <a:spLocks noGrp="1"/>
          </p:cNvSpPr>
          <p:nvPr/>
        </p:nvSpPr>
        <p:spPr>
          <a:xfrm>
            <a:off x="1619250" y="4000500"/>
            <a:ext cx="5334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3150" b="1">
                <a:solidFill>
                  <a:srgbClr val="1F6D42"/>
                </a:solidFill>
              </a:defRPr>
            </a:pPr>
            <a:r>
              <a:rPr sz="3150" b="1">
                <a:solidFill>
                  <a:srgbClr val="1F6D42"/>
                </a:solidFill>
              </a:rPr>
              <a:t>谢谢聆听</a:t>
            </a:r>
            <a:endParaRPr sz="3150" b="1">
              <a:solidFill>
                <a:srgbClr val="1F6D4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2354</Words>
  <Application>WPS Writer</Application>
  <PresentationFormat>Converted Presentation</PresentationFormat>
  <Paragraphs>436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0" baseType="lpstr">
      <vt:lpstr>Arial</vt:lpstr>
      <vt:lpstr>宋体</vt:lpstr>
      <vt:lpstr>Wingdings</vt:lpstr>
      <vt:lpstr>Calibri</vt:lpstr>
      <vt:lpstr>Helvetica Neue</vt:lpstr>
      <vt:lpstr>宋体</vt:lpstr>
      <vt:lpstr>汉仪书宋二KW</vt:lpstr>
      <vt:lpstr>微软雅黑</vt:lpstr>
      <vt:lpstr>汉仪旗黑</vt:lpstr>
      <vt:lpstr>Arial Unicode MS</vt:lpstr>
      <vt:lpstr>ChatGPT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和平MIKE</cp:lastModifiedBy>
  <cp:revision>1</cp:revision>
  <dcterms:created xsi:type="dcterms:W3CDTF">2026-06-25T14:12:05Z</dcterms:created>
  <dcterms:modified xsi:type="dcterms:W3CDTF">2026-06-25T14:12:05Z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2D0AA1904B96D43B35373D6A50A095C1_43</vt:lpwstr>
  </property>
  <property fmtid="{D5CDD505-2E9C-101B-9397-08002B2CF9AE}" pid="3" name="KSOProductBuildVer">
    <vt:lpwstr>1033-5.5.1.7991</vt:lpwstr>
  </property>
</Properties>
</file>